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7" r:id="rId2"/>
  </p:sldMasterIdLst>
  <p:notesMasterIdLst>
    <p:notesMasterId r:id="rId19"/>
  </p:notesMasterIdLst>
  <p:sldIdLst>
    <p:sldId id="257" r:id="rId3"/>
    <p:sldId id="258" r:id="rId4"/>
    <p:sldId id="283" r:id="rId5"/>
    <p:sldId id="259" r:id="rId6"/>
    <p:sldId id="260" r:id="rId7"/>
    <p:sldId id="265" r:id="rId8"/>
    <p:sldId id="275" r:id="rId9"/>
    <p:sldId id="278" r:id="rId10"/>
    <p:sldId id="279" r:id="rId11"/>
    <p:sldId id="284" r:id="rId12"/>
    <p:sldId id="262" r:id="rId13"/>
    <p:sldId id="263" r:id="rId14"/>
    <p:sldId id="280" r:id="rId15"/>
    <p:sldId id="281" r:id="rId16"/>
    <p:sldId id="264" r:id="rId17"/>
    <p:sldId id="28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3B"/>
    <a:srgbClr val="267E35"/>
    <a:srgbClr val="680000"/>
    <a:srgbClr val="5A1B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498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18E262-37AD-CC45-A689-63DF4AADBC14}" type="doc">
      <dgm:prSet loTypeId="urn:microsoft.com/office/officeart/2008/layout/LinedList" loCatId="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38FA6AA5-9FBC-3A44-A20B-D1030FE83032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accent6">
                  <a:lumMod val="50000"/>
                </a:schemeClr>
              </a:solidFill>
            </a:rPr>
            <a:t>1.</a:t>
          </a:r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 Application: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fill out and submit an application                                                                            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2-6 weeks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                                                                              								</a:t>
          </a:r>
          <a:endParaRPr lang="ru-RU" sz="1600" b="1" i="1" dirty="0">
            <a:solidFill>
              <a:schemeClr val="accent6">
                <a:lumMod val="50000"/>
              </a:schemeClr>
            </a:solidFill>
          </a:endParaRPr>
        </a:p>
      </dgm:t>
    </dgm:pt>
    <dgm:pt modelId="{7C3E475D-0DB3-F048-A0EA-A5E926FC56EB}" type="parTrans" cxnId="{547646FD-D589-5545-AB5C-49803DB324D2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27C5EDA4-50F9-8142-B6EE-64FCF156DE24}" type="sibTrans" cxnId="{547646FD-D589-5545-AB5C-49803DB324D2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225D03F3-7986-A243-8E23-EC9BFF08E42E}">
      <dgm:prSet phldrT="[Текст]" custT="1"/>
      <dgm:spPr/>
      <dgm:t>
        <a:bodyPr/>
        <a:lstStyle/>
        <a:p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3</a:t>
          </a:r>
          <a:r>
            <a:rPr lang="ru-RU" sz="1600" b="1" dirty="0" smtClean="0">
              <a:solidFill>
                <a:schemeClr val="accent6">
                  <a:lumMod val="50000"/>
                </a:schemeClr>
              </a:solidFill>
            </a:rPr>
            <a:t>.</a:t>
          </a:r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 Presentation: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present to the expert board of </a:t>
          </a:r>
          <a:r>
            <a:rPr lang="en-US" sz="1600" dirty="0" err="1" smtClean="0">
              <a:solidFill>
                <a:schemeClr val="accent6">
                  <a:lumMod val="50000"/>
                </a:schemeClr>
              </a:solidFill>
            </a:rPr>
            <a:t>Noosphere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 Nest                                                </a:t>
          </a:r>
          <a:r>
            <a:rPr lang="ru-RU" sz="1600" b="1" i="1" dirty="0" smtClean="0">
              <a:solidFill>
                <a:schemeClr val="accent6">
                  <a:lumMod val="50000"/>
                </a:schemeClr>
              </a:solidFill>
            </a:rPr>
            <a:t>1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-2</a:t>
          </a:r>
          <a:r>
            <a:rPr lang="ru-RU" sz="1600" b="1" i="1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weeks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                                                                          	</a:t>
          </a:r>
          <a:r>
            <a:rPr lang="ru-RU" sz="1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							</a:t>
          </a:r>
          <a:endParaRPr lang="ru-RU" sz="1600" b="1" i="1" dirty="0">
            <a:solidFill>
              <a:schemeClr val="accent6">
                <a:lumMod val="50000"/>
              </a:schemeClr>
            </a:solidFill>
          </a:endParaRPr>
        </a:p>
      </dgm:t>
    </dgm:pt>
    <dgm:pt modelId="{AB43598C-33B1-5849-A2F5-78DD159BF2F3}" type="parTrans" cxnId="{83BB7EF4-51D5-B949-99A7-B6F7E3E1B5EE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94E648CD-BA7E-B448-86E8-99B4B5EBABF3}" type="sibTrans" cxnId="{83BB7EF4-51D5-B949-99A7-B6F7E3E1B5EE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91DBB17F-A354-1540-9639-46CCBCCDAC06}">
      <dgm:prSet phldrT="[Текст]" custT="1"/>
      <dgm:spPr/>
      <dgm:t>
        <a:bodyPr/>
        <a:lstStyle/>
        <a:p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5</a:t>
          </a:r>
          <a:r>
            <a:rPr lang="ru-RU" sz="1600" b="1" dirty="0" smtClean="0">
              <a:solidFill>
                <a:schemeClr val="accent6">
                  <a:lumMod val="50000"/>
                </a:schemeClr>
              </a:solidFill>
            </a:rPr>
            <a:t>. </a:t>
          </a:r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Implementation: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full execution of the project until a public launch                                                   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TBD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  								</a:t>
          </a:r>
          <a:endParaRPr lang="en-US" sz="1600" b="1" i="1" dirty="0" smtClean="0">
            <a:solidFill>
              <a:schemeClr val="accent6">
                <a:lumMod val="50000"/>
              </a:schemeClr>
            </a:solidFill>
          </a:endParaRPr>
        </a:p>
      </dgm:t>
    </dgm:pt>
    <dgm:pt modelId="{59BD581D-73B2-6A4F-AE9F-92F682135085}" type="parTrans" cxnId="{7910BB6D-634D-7348-B562-2B9DC1C5093C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387EA6E4-F77D-CA4E-988F-956942621B5B}" type="sibTrans" cxnId="{7910BB6D-634D-7348-B562-2B9DC1C5093C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0757BBFF-58EA-6648-9124-70DC7BF93B42}">
      <dgm:prSet phldrT="[Текст]" custT="1"/>
      <dgm:spPr/>
      <dgm:t>
        <a:bodyPr/>
        <a:lstStyle/>
        <a:p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6</a:t>
          </a:r>
          <a:r>
            <a:rPr lang="ru-RU" sz="1600" b="1" dirty="0" smtClean="0">
              <a:solidFill>
                <a:schemeClr val="accent6">
                  <a:lumMod val="50000"/>
                </a:schemeClr>
              </a:solidFill>
            </a:rPr>
            <a:t>. </a:t>
          </a:r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Finalization: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project long-term exit                                                                                                           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TBD</a:t>
          </a:r>
          <a:endParaRPr lang="ru-RU" sz="1600" dirty="0">
            <a:solidFill>
              <a:schemeClr val="accent6">
                <a:lumMod val="50000"/>
              </a:schemeClr>
            </a:solidFill>
          </a:endParaRPr>
        </a:p>
      </dgm:t>
    </dgm:pt>
    <dgm:pt modelId="{5233B78D-AB5E-5544-804B-1975DE4CC4ED}" type="parTrans" cxnId="{7A162C7A-9280-7F4A-8A2B-509D45C73B25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F9D3BD56-F27A-0F47-B0BE-9DEA65331735}" type="sibTrans" cxnId="{7A162C7A-9280-7F4A-8A2B-509D45C73B25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018E0A12-4301-8844-AF7E-872759C01416}">
      <dgm:prSet custT="1"/>
      <dgm:spPr/>
      <dgm:t>
        <a:bodyPr/>
        <a:lstStyle/>
        <a:p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2. Deliverables: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prepare and submit a business case and a presentation                                   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4-6 weeks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ru-RU" sz="16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                                                   </a:t>
          </a:r>
          <a:r>
            <a:rPr lang="ru-RU" sz="1600" dirty="0" smtClean="0">
              <a:solidFill>
                <a:schemeClr val="accent6">
                  <a:lumMod val="50000"/>
                </a:schemeClr>
              </a:solidFill>
            </a:rPr>
            <a:t>							</a:t>
          </a:r>
          <a:endParaRPr lang="en-US" sz="1600" b="1" i="1" dirty="0">
            <a:solidFill>
              <a:schemeClr val="accent6">
                <a:lumMod val="50000"/>
              </a:schemeClr>
            </a:solidFill>
          </a:endParaRPr>
        </a:p>
      </dgm:t>
    </dgm:pt>
    <dgm:pt modelId="{09DF6017-83E4-8D4A-B5A5-44877CCC1228}" type="parTrans" cxnId="{6CA8ECD9-6AA3-B841-8CF6-A36F3206A2F9}">
      <dgm:prSet/>
      <dgm:spPr/>
      <dgm:t>
        <a:bodyPr/>
        <a:lstStyle/>
        <a:p>
          <a:endParaRPr lang="en-US" sz="1600">
            <a:solidFill>
              <a:schemeClr val="accent6">
                <a:lumMod val="50000"/>
              </a:schemeClr>
            </a:solidFill>
          </a:endParaRPr>
        </a:p>
      </dgm:t>
    </dgm:pt>
    <dgm:pt modelId="{02420125-C11D-FA43-873D-34DF03528029}" type="sibTrans" cxnId="{6CA8ECD9-6AA3-B841-8CF6-A36F3206A2F9}">
      <dgm:prSet/>
      <dgm:spPr/>
      <dgm:t>
        <a:bodyPr/>
        <a:lstStyle/>
        <a:p>
          <a:endParaRPr lang="en-US" sz="1600">
            <a:solidFill>
              <a:schemeClr val="accent6">
                <a:lumMod val="50000"/>
              </a:schemeClr>
            </a:solidFill>
          </a:endParaRPr>
        </a:p>
      </dgm:t>
    </dgm:pt>
    <dgm:pt modelId="{2BFD0275-EAE9-984A-9E1A-429ED49CCF57}">
      <dgm:prSet phldrT="[Текст]" custT="1"/>
      <dgm:spPr>
        <a:ln>
          <a:noFill/>
        </a:ln>
      </dgm:spPr>
      <dgm:t>
        <a:bodyPr/>
        <a:lstStyle/>
        <a:p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4</a:t>
          </a:r>
          <a:r>
            <a:rPr lang="ru-RU" sz="1600" b="1" dirty="0" smtClean="0">
              <a:solidFill>
                <a:schemeClr val="accent6">
                  <a:lumMod val="50000"/>
                </a:schemeClr>
              </a:solidFill>
            </a:rPr>
            <a:t>.</a:t>
          </a:r>
          <a:r>
            <a:rPr lang="en-US" sz="1600" b="1" dirty="0" smtClean="0">
              <a:solidFill>
                <a:schemeClr val="accent6">
                  <a:lumMod val="50000"/>
                </a:schemeClr>
              </a:solidFill>
            </a:rPr>
            <a:t> Planning: 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develop a step-by-step plan for your project’s execution                                        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4-6 weeks</a:t>
          </a:r>
          <a:r>
            <a:rPr lang="en-US" sz="1600" dirty="0" smtClean="0">
              <a:solidFill>
                <a:schemeClr val="accent6">
                  <a:lumMod val="50000"/>
                </a:schemeClr>
              </a:solidFill>
            </a:rPr>
            <a:t>         			                    				                               </a:t>
          </a:r>
          <a:r>
            <a:rPr lang="en-US" sz="1600" b="1" i="1" dirty="0" smtClean="0">
              <a:solidFill>
                <a:schemeClr val="accent6">
                  <a:lumMod val="50000"/>
                </a:schemeClr>
              </a:solidFill>
            </a:rPr>
            <a:t>   								</a:t>
          </a:r>
          <a:endParaRPr lang="ru-RU" sz="1600" b="1" i="1" dirty="0">
            <a:solidFill>
              <a:schemeClr val="accent6">
                <a:lumMod val="50000"/>
              </a:schemeClr>
            </a:solidFill>
          </a:endParaRPr>
        </a:p>
      </dgm:t>
    </dgm:pt>
    <dgm:pt modelId="{BF11CDD1-278B-3840-A6F7-24B074E04BA7}" type="sibTrans" cxnId="{847E2F8C-E75F-F044-B354-54235CBDA1E7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3E43B1E3-B0D4-FF49-BBE0-88EECD85F6D3}" type="parTrans" cxnId="{847E2F8C-E75F-F044-B354-54235CBDA1E7}">
      <dgm:prSet/>
      <dgm:spPr/>
      <dgm:t>
        <a:bodyPr/>
        <a:lstStyle/>
        <a:p>
          <a:endParaRPr lang="ru-RU" sz="1600">
            <a:solidFill>
              <a:schemeClr val="accent6">
                <a:lumMod val="50000"/>
              </a:schemeClr>
            </a:solidFill>
          </a:endParaRPr>
        </a:p>
      </dgm:t>
    </dgm:pt>
    <dgm:pt modelId="{5963CBCA-DBD3-3648-94C6-10AB0123A12E}" type="pres">
      <dgm:prSet presAssocID="{BB18E262-37AD-CC45-A689-63DF4AADBC1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C69D791-E584-FC40-AA32-38093D5E279A}" type="pres">
      <dgm:prSet presAssocID="{38FA6AA5-9FBC-3A44-A20B-D1030FE83032}" presName="thickLine" presStyleLbl="alignNode1" presStyleIdx="0" presStyleCnt="6"/>
      <dgm:spPr/>
    </dgm:pt>
    <dgm:pt modelId="{B8E8D9EF-20AD-0F48-B7B8-E3EFFDAABD2F}" type="pres">
      <dgm:prSet presAssocID="{38FA6AA5-9FBC-3A44-A20B-D1030FE83032}" presName="horz1" presStyleCnt="0"/>
      <dgm:spPr/>
    </dgm:pt>
    <dgm:pt modelId="{D0D6663A-42FD-694B-B9D3-21CEE1911FA0}" type="pres">
      <dgm:prSet presAssocID="{38FA6AA5-9FBC-3A44-A20B-D1030FE83032}" presName="tx1" presStyleLbl="revTx" presStyleIdx="0" presStyleCnt="6"/>
      <dgm:spPr/>
      <dgm:t>
        <a:bodyPr/>
        <a:lstStyle/>
        <a:p>
          <a:endParaRPr lang="en-US"/>
        </a:p>
      </dgm:t>
    </dgm:pt>
    <dgm:pt modelId="{28BAA4BA-0A59-0948-B9D6-54C66FE35273}" type="pres">
      <dgm:prSet presAssocID="{38FA6AA5-9FBC-3A44-A20B-D1030FE83032}" presName="vert1" presStyleCnt="0"/>
      <dgm:spPr/>
    </dgm:pt>
    <dgm:pt modelId="{4DF6B1E4-A98F-3B44-92D6-1EFC79A587C5}" type="pres">
      <dgm:prSet presAssocID="{018E0A12-4301-8844-AF7E-872759C01416}" presName="thickLine" presStyleLbl="alignNode1" presStyleIdx="1" presStyleCnt="6"/>
      <dgm:spPr/>
    </dgm:pt>
    <dgm:pt modelId="{77A55B64-6263-8D46-AFF0-27134614D367}" type="pres">
      <dgm:prSet presAssocID="{018E0A12-4301-8844-AF7E-872759C01416}" presName="horz1" presStyleCnt="0"/>
      <dgm:spPr/>
    </dgm:pt>
    <dgm:pt modelId="{08C792D2-F399-0F4B-AE40-B262F5C6ECC0}" type="pres">
      <dgm:prSet presAssocID="{018E0A12-4301-8844-AF7E-872759C01416}" presName="tx1" presStyleLbl="revTx" presStyleIdx="1" presStyleCnt="6"/>
      <dgm:spPr/>
      <dgm:t>
        <a:bodyPr/>
        <a:lstStyle/>
        <a:p>
          <a:endParaRPr lang="en-US"/>
        </a:p>
      </dgm:t>
    </dgm:pt>
    <dgm:pt modelId="{A39C74DC-4CE7-E943-A339-3FE7B6ADF704}" type="pres">
      <dgm:prSet presAssocID="{018E0A12-4301-8844-AF7E-872759C01416}" presName="vert1" presStyleCnt="0"/>
      <dgm:spPr/>
    </dgm:pt>
    <dgm:pt modelId="{307746EC-04F9-D744-BD9E-E13309F53EF3}" type="pres">
      <dgm:prSet presAssocID="{225D03F3-7986-A243-8E23-EC9BFF08E42E}" presName="thickLine" presStyleLbl="alignNode1" presStyleIdx="2" presStyleCnt="6"/>
      <dgm:spPr/>
    </dgm:pt>
    <dgm:pt modelId="{BE0DDA5B-A9F4-3B4F-8D77-86FE09402FD8}" type="pres">
      <dgm:prSet presAssocID="{225D03F3-7986-A243-8E23-EC9BFF08E42E}" presName="horz1" presStyleCnt="0"/>
      <dgm:spPr/>
    </dgm:pt>
    <dgm:pt modelId="{FFBC0EBB-D132-F344-8A71-DFBC1E6B6FEC}" type="pres">
      <dgm:prSet presAssocID="{225D03F3-7986-A243-8E23-EC9BFF08E42E}" presName="tx1" presStyleLbl="revTx" presStyleIdx="2" presStyleCnt="6"/>
      <dgm:spPr/>
      <dgm:t>
        <a:bodyPr/>
        <a:lstStyle/>
        <a:p>
          <a:endParaRPr lang="en-US"/>
        </a:p>
      </dgm:t>
    </dgm:pt>
    <dgm:pt modelId="{80344FB6-79E0-584A-B032-10D5D916D107}" type="pres">
      <dgm:prSet presAssocID="{225D03F3-7986-A243-8E23-EC9BFF08E42E}" presName="vert1" presStyleCnt="0"/>
      <dgm:spPr/>
    </dgm:pt>
    <dgm:pt modelId="{1FBC0CBB-9C9E-4A45-80F2-75FE248EDF81}" type="pres">
      <dgm:prSet presAssocID="{2BFD0275-EAE9-984A-9E1A-429ED49CCF57}" presName="thickLine" presStyleLbl="alignNode1" presStyleIdx="3" presStyleCnt="6"/>
      <dgm:spPr/>
    </dgm:pt>
    <dgm:pt modelId="{A17F8446-982E-2547-AD77-82626263B73F}" type="pres">
      <dgm:prSet presAssocID="{2BFD0275-EAE9-984A-9E1A-429ED49CCF57}" presName="horz1" presStyleCnt="0"/>
      <dgm:spPr/>
    </dgm:pt>
    <dgm:pt modelId="{7F716EF0-F138-AE4F-A252-12C8FC232E36}" type="pres">
      <dgm:prSet presAssocID="{2BFD0275-EAE9-984A-9E1A-429ED49CCF57}" presName="tx1" presStyleLbl="revTx" presStyleIdx="3" presStyleCnt="6"/>
      <dgm:spPr/>
      <dgm:t>
        <a:bodyPr/>
        <a:lstStyle/>
        <a:p>
          <a:endParaRPr lang="en-US"/>
        </a:p>
      </dgm:t>
    </dgm:pt>
    <dgm:pt modelId="{1DCB9A15-6DF5-B84A-A054-B68E6C498F41}" type="pres">
      <dgm:prSet presAssocID="{2BFD0275-EAE9-984A-9E1A-429ED49CCF57}" presName="vert1" presStyleCnt="0"/>
      <dgm:spPr/>
    </dgm:pt>
    <dgm:pt modelId="{3613B760-49A0-ED48-BB55-F88C1BCF4402}" type="pres">
      <dgm:prSet presAssocID="{91DBB17F-A354-1540-9639-46CCBCCDAC06}" presName="thickLine" presStyleLbl="alignNode1" presStyleIdx="4" presStyleCnt="6"/>
      <dgm:spPr/>
    </dgm:pt>
    <dgm:pt modelId="{B92A2FBF-03B6-B642-B97D-63B146943171}" type="pres">
      <dgm:prSet presAssocID="{91DBB17F-A354-1540-9639-46CCBCCDAC06}" presName="horz1" presStyleCnt="0"/>
      <dgm:spPr/>
    </dgm:pt>
    <dgm:pt modelId="{9DAF3F13-E1E7-2C45-9A3C-6E0F63EF7E43}" type="pres">
      <dgm:prSet presAssocID="{91DBB17F-A354-1540-9639-46CCBCCDAC06}" presName="tx1" presStyleLbl="revTx" presStyleIdx="4" presStyleCnt="6"/>
      <dgm:spPr/>
      <dgm:t>
        <a:bodyPr/>
        <a:lstStyle/>
        <a:p>
          <a:endParaRPr lang="en-US"/>
        </a:p>
      </dgm:t>
    </dgm:pt>
    <dgm:pt modelId="{50F83D2C-7DB6-B74B-AE6A-BE4E5BB41984}" type="pres">
      <dgm:prSet presAssocID="{91DBB17F-A354-1540-9639-46CCBCCDAC06}" presName="vert1" presStyleCnt="0"/>
      <dgm:spPr/>
    </dgm:pt>
    <dgm:pt modelId="{30801D25-E002-3448-9270-73554A42EA1C}" type="pres">
      <dgm:prSet presAssocID="{0757BBFF-58EA-6648-9124-70DC7BF93B42}" presName="thickLine" presStyleLbl="alignNode1" presStyleIdx="5" presStyleCnt="6"/>
      <dgm:spPr/>
    </dgm:pt>
    <dgm:pt modelId="{AF37CEB7-CEC0-3E44-A335-0EC909C73212}" type="pres">
      <dgm:prSet presAssocID="{0757BBFF-58EA-6648-9124-70DC7BF93B42}" presName="horz1" presStyleCnt="0"/>
      <dgm:spPr/>
    </dgm:pt>
    <dgm:pt modelId="{98454442-D5FB-CA45-8439-E1F6989D3E65}" type="pres">
      <dgm:prSet presAssocID="{0757BBFF-58EA-6648-9124-70DC7BF93B42}" presName="tx1" presStyleLbl="revTx" presStyleIdx="5" presStyleCnt="6"/>
      <dgm:spPr/>
      <dgm:t>
        <a:bodyPr/>
        <a:lstStyle/>
        <a:p>
          <a:endParaRPr lang="en-US"/>
        </a:p>
      </dgm:t>
    </dgm:pt>
    <dgm:pt modelId="{AC600249-B628-F642-9C29-817953FD1171}" type="pres">
      <dgm:prSet presAssocID="{0757BBFF-58EA-6648-9124-70DC7BF93B42}" presName="vert1" presStyleCnt="0"/>
      <dgm:spPr/>
    </dgm:pt>
  </dgm:ptLst>
  <dgm:cxnLst>
    <dgm:cxn modelId="{0C773896-8F57-A346-B060-EACD9AC7D33E}" type="presOf" srcId="{018E0A12-4301-8844-AF7E-872759C01416}" destId="{08C792D2-F399-0F4B-AE40-B262F5C6ECC0}" srcOrd="0" destOrd="0" presId="urn:microsoft.com/office/officeart/2008/layout/LinedList"/>
    <dgm:cxn modelId="{7910BB6D-634D-7348-B562-2B9DC1C5093C}" srcId="{BB18E262-37AD-CC45-A689-63DF4AADBC14}" destId="{91DBB17F-A354-1540-9639-46CCBCCDAC06}" srcOrd="4" destOrd="0" parTransId="{59BD581D-73B2-6A4F-AE9F-92F682135085}" sibTransId="{387EA6E4-F77D-CA4E-988F-956942621B5B}"/>
    <dgm:cxn modelId="{7A162C7A-9280-7F4A-8A2B-509D45C73B25}" srcId="{BB18E262-37AD-CC45-A689-63DF4AADBC14}" destId="{0757BBFF-58EA-6648-9124-70DC7BF93B42}" srcOrd="5" destOrd="0" parTransId="{5233B78D-AB5E-5544-804B-1975DE4CC4ED}" sibTransId="{F9D3BD56-F27A-0F47-B0BE-9DEA65331735}"/>
    <dgm:cxn modelId="{6CA8ECD9-6AA3-B841-8CF6-A36F3206A2F9}" srcId="{BB18E262-37AD-CC45-A689-63DF4AADBC14}" destId="{018E0A12-4301-8844-AF7E-872759C01416}" srcOrd="1" destOrd="0" parTransId="{09DF6017-83E4-8D4A-B5A5-44877CCC1228}" sibTransId="{02420125-C11D-FA43-873D-34DF03528029}"/>
    <dgm:cxn modelId="{177BC270-E36E-0D40-9F20-AD3BE0859AB3}" type="presOf" srcId="{0757BBFF-58EA-6648-9124-70DC7BF93B42}" destId="{98454442-D5FB-CA45-8439-E1F6989D3E65}" srcOrd="0" destOrd="0" presId="urn:microsoft.com/office/officeart/2008/layout/LinedList"/>
    <dgm:cxn modelId="{1DF05A9C-9141-AB4B-A312-D4A2B33D53F2}" type="presOf" srcId="{2BFD0275-EAE9-984A-9E1A-429ED49CCF57}" destId="{7F716EF0-F138-AE4F-A252-12C8FC232E36}" srcOrd="0" destOrd="0" presId="urn:microsoft.com/office/officeart/2008/layout/LinedList"/>
    <dgm:cxn modelId="{547646FD-D589-5545-AB5C-49803DB324D2}" srcId="{BB18E262-37AD-CC45-A689-63DF4AADBC14}" destId="{38FA6AA5-9FBC-3A44-A20B-D1030FE83032}" srcOrd="0" destOrd="0" parTransId="{7C3E475D-0DB3-F048-A0EA-A5E926FC56EB}" sibTransId="{27C5EDA4-50F9-8142-B6EE-64FCF156DE24}"/>
    <dgm:cxn modelId="{65414986-D269-8948-BDDA-5A5D3C6A306C}" type="presOf" srcId="{38FA6AA5-9FBC-3A44-A20B-D1030FE83032}" destId="{D0D6663A-42FD-694B-B9D3-21CEE1911FA0}" srcOrd="0" destOrd="0" presId="urn:microsoft.com/office/officeart/2008/layout/LinedList"/>
    <dgm:cxn modelId="{4B5E86EA-8817-034E-8DFC-D15DBB2B133B}" type="presOf" srcId="{91DBB17F-A354-1540-9639-46CCBCCDAC06}" destId="{9DAF3F13-E1E7-2C45-9A3C-6E0F63EF7E43}" srcOrd="0" destOrd="0" presId="urn:microsoft.com/office/officeart/2008/layout/LinedList"/>
    <dgm:cxn modelId="{847E2F8C-E75F-F044-B354-54235CBDA1E7}" srcId="{BB18E262-37AD-CC45-A689-63DF4AADBC14}" destId="{2BFD0275-EAE9-984A-9E1A-429ED49CCF57}" srcOrd="3" destOrd="0" parTransId="{3E43B1E3-B0D4-FF49-BBE0-88EECD85F6D3}" sibTransId="{BF11CDD1-278B-3840-A6F7-24B074E04BA7}"/>
    <dgm:cxn modelId="{1C57F19B-2C79-1F43-A8BF-653F7D91561D}" type="presOf" srcId="{BB18E262-37AD-CC45-A689-63DF4AADBC14}" destId="{5963CBCA-DBD3-3648-94C6-10AB0123A12E}" srcOrd="0" destOrd="0" presId="urn:microsoft.com/office/officeart/2008/layout/LinedList"/>
    <dgm:cxn modelId="{65190068-9CE6-BE46-A2DF-8F9AC45DAF77}" type="presOf" srcId="{225D03F3-7986-A243-8E23-EC9BFF08E42E}" destId="{FFBC0EBB-D132-F344-8A71-DFBC1E6B6FEC}" srcOrd="0" destOrd="0" presId="urn:microsoft.com/office/officeart/2008/layout/LinedList"/>
    <dgm:cxn modelId="{83BB7EF4-51D5-B949-99A7-B6F7E3E1B5EE}" srcId="{BB18E262-37AD-CC45-A689-63DF4AADBC14}" destId="{225D03F3-7986-A243-8E23-EC9BFF08E42E}" srcOrd="2" destOrd="0" parTransId="{AB43598C-33B1-5849-A2F5-78DD159BF2F3}" sibTransId="{94E648CD-BA7E-B448-86E8-99B4B5EBABF3}"/>
    <dgm:cxn modelId="{3A3AE023-3036-524C-9AAD-6D9E802DE3A8}" type="presParOf" srcId="{5963CBCA-DBD3-3648-94C6-10AB0123A12E}" destId="{6C69D791-E584-FC40-AA32-38093D5E279A}" srcOrd="0" destOrd="0" presId="urn:microsoft.com/office/officeart/2008/layout/LinedList"/>
    <dgm:cxn modelId="{C9DA7E38-0A6C-6648-BC14-E11633775FD5}" type="presParOf" srcId="{5963CBCA-DBD3-3648-94C6-10AB0123A12E}" destId="{B8E8D9EF-20AD-0F48-B7B8-E3EFFDAABD2F}" srcOrd="1" destOrd="0" presId="urn:microsoft.com/office/officeart/2008/layout/LinedList"/>
    <dgm:cxn modelId="{4FCA67DB-9B85-5D47-8F1F-D683E58E2276}" type="presParOf" srcId="{B8E8D9EF-20AD-0F48-B7B8-E3EFFDAABD2F}" destId="{D0D6663A-42FD-694B-B9D3-21CEE1911FA0}" srcOrd="0" destOrd="0" presId="urn:microsoft.com/office/officeart/2008/layout/LinedList"/>
    <dgm:cxn modelId="{9A2EC5E4-52C9-AE48-AE01-62C8A5E48679}" type="presParOf" srcId="{B8E8D9EF-20AD-0F48-B7B8-E3EFFDAABD2F}" destId="{28BAA4BA-0A59-0948-B9D6-54C66FE35273}" srcOrd="1" destOrd="0" presId="urn:microsoft.com/office/officeart/2008/layout/LinedList"/>
    <dgm:cxn modelId="{24506F97-B16F-5C49-B568-E304D4C8196D}" type="presParOf" srcId="{5963CBCA-DBD3-3648-94C6-10AB0123A12E}" destId="{4DF6B1E4-A98F-3B44-92D6-1EFC79A587C5}" srcOrd="2" destOrd="0" presId="urn:microsoft.com/office/officeart/2008/layout/LinedList"/>
    <dgm:cxn modelId="{DB24ACEF-30C9-F34A-9F1D-D4A48EEEE69E}" type="presParOf" srcId="{5963CBCA-DBD3-3648-94C6-10AB0123A12E}" destId="{77A55B64-6263-8D46-AFF0-27134614D367}" srcOrd="3" destOrd="0" presId="urn:microsoft.com/office/officeart/2008/layout/LinedList"/>
    <dgm:cxn modelId="{80085E25-A6F0-4C47-B717-641266BF7C8D}" type="presParOf" srcId="{77A55B64-6263-8D46-AFF0-27134614D367}" destId="{08C792D2-F399-0F4B-AE40-B262F5C6ECC0}" srcOrd="0" destOrd="0" presId="urn:microsoft.com/office/officeart/2008/layout/LinedList"/>
    <dgm:cxn modelId="{3B615CD7-9E3B-284B-A8EE-8A1D1493FE79}" type="presParOf" srcId="{77A55B64-6263-8D46-AFF0-27134614D367}" destId="{A39C74DC-4CE7-E943-A339-3FE7B6ADF704}" srcOrd="1" destOrd="0" presId="urn:microsoft.com/office/officeart/2008/layout/LinedList"/>
    <dgm:cxn modelId="{FDE95AC1-F80E-C34E-8E32-55C320FCF5FC}" type="presParOf" srcId="{5963CBCA-DBD3-3648-94C6-10AB0123A12E}" destId="{307746EC-04F9-D744-BD9E-E13309F53EF3}" srcOrd="4" destOrd="0" presId="urn:microsoft.com/office/officeart/2008/layout/LinedList"/>
    <dgm:cxn modelId="{D45D09BF-6D4B-5B4F-A45B-E07B8E3DB7CF}" type="presParOf" srcId="{5963CBCA-DBD3-3648-94C6-10AB0123A12E}" destId="{BE0DDA5B-A9F4-3B4F-8D77-86FE09402FD8}" srcOrd="5" destOrd="0" presId="urn:microsoft.com/office/officeart/2008/layout/LinedList"/>
    <dgm:cxn modelId="{C3618A2B-8076-1040-84FA-B65B6A4FE7D5}" type="presParOf" srcId="{BE0DDA5B-A9F4-3B4F-8D77-86FE09402FD8}" destId="{FFBC0EBB-D132-F344-8A71-DFBC1E6B6FEC}" srcOrd="0" destOrd="0" presId="urn:microsoft.com/office/officeart/2008/layout/LinedList"/>
    <dgm:cxn modelId="{D1899374-1989-DE4F-83A1-3DC9CE85B23A}" type="presParOf" srcId="{BE0DDA5B-A9F4-3B4F-8D77-86FE09402FD8}" destId="{80344FB6-79E0-584A-B032-10D5D916D107}" srcOrd="1" destOrd="0" presId="urn:microsoft.com/office/officeart/2008/layout/LinedList"/>
    <dgm:cxn modelId="{58108C80-30C0-9245-A57E-68FBF3B59FAE}" type="presParOf" srcId="{5963CBCA-DBD3-3648-94C6-10AB0123A12E}" destId="{1FBC0CBB-9C9E-4A45-80F2-75FE248EDF81}" srcOrd="6" destOrd="0" presId="urn:microsoft.com/office/officeart/2008/layout/LinedList"/>
    <dgm:cxn modelId="{EE7FE6F1-9C39-AC4F-9518-7D07B71575DB}" type="presParOf" srcId="{5963CBCA-DBD3-3648-94C6-10AB0123A12E}" destId="{A17F8446-982E-2547-AD77-82626263B73F}" srcOrd="7" destOrd="0" presId="urn:microsoft.com/office/officeart/2008/layout/LinedList"/>
    <dgm:cxn modelId="{EFAE06D6-DDC6-DB47-A506-C095BFF180E3}" type="presParOf" srcId="{A17F8446-982E-2547-AD77-82626263B73F}" destId="{7F716EF0-F138-AE4F-A252-12C8FC232E36}" srcOrd="0" destOrd="0" presId="urn:microsoft.com/office/officeart/2008/layout/LinedList"/>
    <dgm:cxn modelId="{3C871543-FC66-F04D-AEB4-EC8ACB3C16E5}" type="presParOf" srcId="{A17F8446-982E-2547-AD77-82626263B73F}" destId="{1DCB9A15-6DF5-B84A-A054-B68E6C498F41}" srcOrd="1" destOrd="0" presId="urn:microsoft.com/office/officeart/2008/layout/LinedList"/>
    <dgm:cxn modelId="{10B0C4DA-1394-074B-97F2-A6DA62B296E1}" type="presParOf" srcId="{5963CBCA-DBD3-3648-94C6-10AB0123A12E}" destId="{3613B760-49A0-ED48-BB55-F88C1BCF4402}" srcOrd="8" destOrd="0" presId="urn:microsoft.com/office/officeart/2008/layout/LinedList"/>
    <dgm:cxn modelId="{F7BD8FFD-1213-AA41-A515-246FC9724FD2}" type="presParOf" srcId="{5963CBCA-DBD3-3648-94C6-10AB0123A12E}" destId="{B92A2FBF-03B6-B642-B97D-63B146943171}" srcOrd="9" destOrd="0" presId="urn:microsoft.com/office/officeart/2008/layout/LinedList"/>
    <dgm:cxn modelId="{3EFFFBCC-C445-6041-801B-61146896300C}" type="presParOf" srcId="{B92A2FBF-03B6-B642-B97D-63B146943171}" destId="{9DAF3F13-E1E7-2C45-9A3C-6E0F63EF7E43}" srcOrd="0" destOrd="0" presId="urn:microsoft.com/office/officeart/2008/layout/LinedList"/>
    <dgm:cxn modelId="{D7DB5E36-1F57-104B-835E-C9A8C574235B}" type="presParOf" srcId="{B92A2FBF-03B6-B642-B97D-63B146943171}" destId="{50F83D2C-7DB6-B74B-AE6A-BE4E5BB41984}" srcOrd="1" destOrd="0" presId="urn:microsoft.com/office/officeart/2008/layout/LinedList"/>
    <dgm:cxn modelId="{62BCA954-3F37-2E4A-A269-7E35A88F43BD}" type="presParOf" srcId="{5963CBCA-DBD3-3648-94C6-10AB0123A12E}" destId="{30801D25-E002-3448-9270-73554A42EA1C}" srcOrd="10" destOrd="0" presId="urn:microsoft.com/office/officeart/2008/layout/LinedList"/>
    <dgm:cxn modelId="{F91F4461-91B6-CA41-A21E-933A6785FAEF}" type="presParOf" srcId="{5963CBCA-DBD3-3648-94C6-10AB0123A12E}" destId="{AF37CEB7-CEC0-3E44-A335-0EC909C73212}" srcOrd="11" destOrd="0" presId="urn:microsoft.com/office/officeart/2008/layout/LinedList"/>
    <dgm:cxn modelId="{68143032-61EF-0745-80E0-D7B47C03E6A6}" type="presParOf" srcId="{AF37CEB7-CEC0-3E44-A335-0EC909C73212}" destId="{98454442-D5FB-CA45-8439-E1F6989D3E65}" srcOrd="0" destOrd="0" presId="urn:microsoft.com/office/officeart/2008/layout/LinedList"/>
    <dgm:cxn modelId="{7E37C20B-E7B2-3843-9AB2-C899D66D3D3D}" type="presParOf" srcId="{AF37CEB7-CEC0-3E44-A335-0EC909C73212}" destId="{AC600249-B628-F642-9C29-817953FD117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9D791-E584-FC40-AA32-38093D5E279A}">
      <dsp:nvSpPr>
        <dsp:cNvPr id="0" name=""/>
        <dsp:cNvSpPr/>
      </dsp:nvSpPr>
      <dsp:spPr>
        <a:xfrm>
          <a:off x="0" y="2128"/>
          <a:ext cx="852403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D6663A-42FD-694B-B9D3-21CEE1911FA0}">
      <dsp:nvSpPr>
        <dsp:cNvPr id="0" name=""/>
        <dsp:cNvSpPr/>
      </dsp:nvSpPr>
      <dsp:spPr>
        <a:xfrm>
          <a:off x="0" y="2128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6">
                  <a:lumMod val="50000"/>
                </a:schemeClr>
              </a:solidFill>
            </a:rPr>
            <a:t>1.</a:t>
          </a: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 Application: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fill out and submit an application                                                                            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2-6 weeks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                                                                              								</a:t>
          </a:r>
          <a:endParaRPr lang="ru-RU" sz="1600" b="1" i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0" y="2128"/>
        <a:ext cx="8524035" cy="725823"/>
      </dsp:txXfrm>
    </dsp:sp>
    <dsp:sp modelId="{4DF6B1E4-A98F-3B44-92D6-1EFC79A587C5}">
      <dsp:nvSpPr>
        <dsp:cNvPr id="0" name=""/>
        <dsp:cNvSpPr/>
      </dsp:nvSpPr>
      <dsp:spPr>
        <a:xfrm>
          <a:off x="0" y="727952"/>
          <a:ext cx="8524035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8C792D2-F399-0F4B-AE40-B262F5C6ECC0}">
      <dsp:nvSpPr>
        <dsp:cNvPr id="0" name=""/>
        <dsp:cNvSpPr/>
      </dsp:nvSpPr>
      <dsp:spPr>
        <a:xfrm>
          <a:off x="0" y="727952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2. Deliverables: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prepare and submit a business case and a presentation                                   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4-6 weeks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ru-RU" sz="1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                                                   </a:t>
          </a:r>
          <a:r>
            <a:rPr lang="ru-RU" sz="1600" kern="1200" dirty="0" smtClean="0">
              <a:solidFill>
                <a:schemeClr val="accent6">
                  <a:lumMod val="50000"/>
                </a:schemeClr>
              </a:solidFill>
            </a:rPr>
            <a:t>							</a:t>
          </a:r>
          <a:endParaRPr lang="en-US" sz="1600" b="1" i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0" y="727952"/>
        <a:ext cx="8524035" cy="725823"/>
      </dsp:txXfrm>
    </dsp:sp>
    <dsp:sp modelId="{307746EC-04F9-D744-BD9E-E13309F53EF3}">
      <dsp:nvSpPr>
        <dsp:cNvPr id="0" name=""/>
        <dsp:cNvSpPr/>
      </dsp:nvSpPr>
      <dsp:spPr>
        <a:xfrm>
          <a:off x="0" y="1453776"/>
          <a:ext cx="8524035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FBC0EBB-D132-F344-8A71-DFBC1E6B6FEC}">
      <dsp:nvSpPr>
        <dsp:cNvPr id="0" name=""/>
        <dsp:cNvSpPr/>
      </dsp:nvSpPr>
      <dsp:spPr>
        <a:xfrm>
          <a:off x="0" y="1453776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3</a:t>
          </a:r>
          <a:r>
            <a:rPr lang="ru-RU" sz="1600" b="1" kern="1200" dirty="0" smtClean="0">
              <a:solidFill>
                <a:schemeClr val="accent6">
                  <a:lumMod val="50000"/>
                </a:schemeClr>
              </a:solidFill>
            </a:rPr>
            <a:t>.</a:t>
          </a: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 Presentation: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present to the expert board of </a:t>
          </a:r>
          <a:r>
            <a:rPr lang="en-US" sz="1600" kern="1200" dirty="0" err="1" smtClean="0">
              <a:solidFill>
                <a:schemeClr val="accent6">
                  <a:lumMod val="50000"/>
                </a:schemeClr>
              </a:solidFill>
            </a:rPr>
            <a:t>Noosphere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 Nest                                                </a:t>
          </a:r>
          <a:r>
            <a:rPr lang="ru-RU" sz="1600" b="1" i="1" kern="1200" dirty="0" smtClean="0">
              <a:solidFill>
                <a:schemeClr val="accent6">
                  <a:lumMod val="50000"/>
                </a:schemeClr>
              </a:solidFill>
            </a:rPr>
            <a:t>1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-2</a:t>
          </a:r>
          <a:r>
            <a:rPr lang="ru-RU" sz="1600" b="1" i="1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weeks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                                                                          	</a:t>
          </a:r>
          <a:r>
            <a:rPr lang="ru-RU" sz="1600" kern="1200" dirty="0" smtClean="0">
              <a:solidFill>
                <a:schemeClr val="accent6">
                  <a:lumMod val="50000"/>
                </a:schemeClr>
              </a:solidFill>
            </a:rPr>
            <a:t>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							</a:t>
          </a:r>
          <a:endParaRPr lang="ru-RU" sz="1600" b="1" i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0" y="1453776"/>
        <a:ext cx="8524035" cy="725823"/>
      </dsp:txXfrm>
    </dsp:sp>
    <dsp:sp modelId="{1FBC0CBB-9C9E-4A45-80F2-75FE248EDF81}">
      <dsp:nvSpPr>
        <dsp:cNvPr id="0" name=""/>
        <dsp:cNvSpPr/>
      </dsp:nvSpPr>
      <dsp:spPr>
        <a:xfrm>
          <a:off x="0" y="2179600"/>
          <a:ext cx="8524035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F716EF0-F138-AE4F-A252-12C8FC232E36}">
      <dsp:nvSpPr>
        <dsp:cNvPr id="0" name=""/>
        <dsp:cNvSpPr/>
      </dsp:nvSpPr>
      <dsp:spPr>
        <a:xfrm>
          <a:off x="0" y="2179600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4</a:t>
          </a:r>
          <a:r>
            <a:rPr lang="ru-RU" sz="1600" b="1" kern="1200" dirty="0" smtClean="0">
              <a:solidFill>
                <a:schemeClr val="accent6">
                  <a:lumMod val="50000"/>
                </a:schemeClr>
              </a:solidFill>
            </a:rPr>
            <a:t>.</a:t>
          </a: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 Planning: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develop a step-by-step plan for your project’s execution                                        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4-6 weeks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         			                    				                               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   								</a:t>
          </a:r>
          <a:endParaRPr lang="ru-RU" sz="1600" b="1" i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0" y="2179600"/>
        <a:ext cx="8524035" cy="725823"/>
      </dsp:txXfrm>
    </dsp:sp>
    <dsp:sp modelId="{3613B760-49A0-ED48-BB55-F88C1BCF4402}">
      <dsp:nvSpPr>
        <dsp:cNvPr id="0" name=""/>
        <dsp:cNvSpPr/>
      </dsp:nvSpPr>
      <dsp:spPr>
        <a:xfrm>
          <a:off x="0" y="2905424"/>
          <a:ext cx="8524035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DAF3F13-E1E7-2C45-9A3C-6E0F63EF7E43}">
      <dsp:nvSpPr>
        <dsp:cNvPr id="0" name=""/>
        <dsp:cNvSpPr/>
      </dsp:nvSpPr>
      <dsp:spPr>
        <a:xfrm>
          <a:off x="0" y="2905424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5</a:t>
          </a:r>
          <a:r>
            <a:rPr lang="ru-RU" sz="1600" b="1" kern="1200" dirty="0" smtClean="0">
              <a:solidFill>
                <a:schemeClr val="accent6">
                  <a:lumMod val="50000"/>
                </a:schemeClr>
              </a:solidFill>
            </a:rPr>
            <a:t>. </a:t>
          </a: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Implementation: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full execution of the project until a public launch                                                   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TBD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  								</a:t>
          </a:r>
          <a:endParaRPr lang="en-US" sz="1600" b="1" i="1" kern="1200" dirty="0" smtClean="0">
            <a:solidFill>
              <a:schemeClr val="accent6">
                <a:lumMod val="50000"/>
              </a:schemeClr>
            </a:solidFill>
          </a:endParaRPr>
        </a:p>
      </dsp:txBody>
      <dsp:txXfrm>
        <a:off x="0" y="2905424"/>
        <a:ext cx="8524035" cy="725823"/>
      </dsp:txXfrm>
    </dsp:sp>
    <dsp:sp modelId="{30801D25-E002-3448-9270-73554A42EA1C}">
      <dsp:nvSpPr>
        <dsp:cNvPr id="0" name=""/>
        <dsp:cNvSpPr/>
      </dsp:nvSpPr>
      <dsp:spPr>
        <a:xfrm>
          <a:off x="0" y="3631248"/>
          <a:ext cx="8524035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70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5000"/>
                <a:satMod val="150000"/>
              </a:schemeClr>
            </a:gs>
          </a:gsLst>
          <a:lin ang="16200000" scaled="1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8454442-D5FB-CA45-8439-E1F6989D3E65}">
      <dsp:nvSpPr>
        <dsp:cNvPr id="0" name=""/>
        <dsp:cNvSpPr/>
      </dsp:nvSpPr>
      <dsp:spPr>
        <a:xfrm>
          <a:off x="0" y="3631248"/>
          <a:ext cx="8524035" cy="7258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6</a:t>
          </a:r>
          <a:r>
            <a:rPr lang="ru-RU" sz="1600" b="1" kern="1200" dirty="0" smtClean="0">
              <a:solidFill>
                <a:schemeClr val="accent6">
                  <a:lumMod val="50000"/>
                </a:schemeClr>
              </a:solidFill>
            </a:rPr>
            <a:t>. </a:t>
          </a:r>
          <a:r>
            <a:rPr lang="en-US" sz="1600" b="1" kern="1200" dirty="0" smtClean="0">
              <a:solidFill>
                <a:schemeClr val="accent6">
                  <a:lumMod val="50000"/>
                </a:schemeClr>
              </a:solidFill>
            </a:rPr>
            <a:t>Finalization: </a:t>
          </a:r>
          <a:r>
            <a:rPr lang="en-US" sz="1600" kern="1200" dirty="0" smtClean="0">
              <a:solidFill>
                <a:schemeClr val="accent6">
                  <a:lumMod val="50000"/>
                </a:schemeClr>
              </a:solidFill>
            </a:rPr>
            <a:t>project long-term exit                                                                                                           </a:t>
          </a:r>
          <a:r>
            <a:rPr lang="en-US" sz="1600" b="1" i="1" kern="1200" dirty="0" smtClean="0">
              <a:solidFill>
                <a:schemeClr val="accent6">
                  <a:lumMod val="50000"/>
                </a:schemeClr>
              </a:solidFill>
            </a:rPr>
            <a:t>TBD</a:t>
          </a:r>
          <a:endParaRPr lang="ru-RU" sz="1600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0" y="3631248"/>
        <a:ext cx="8524035" cy="7258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7AD0E-DA75-9044-BC12-DC496A452318}" type="datetimeFigureOut">
              <a:rPr lang="en-US" smtClean="0"/>
              <a:pPr/>
              <a:t>12/27/2013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D4571A-4B28-974B-86C3-076A4DB765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33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>
                <a:solidFill>
                  <a:prstClr val="black"/>
                </a:solidFill>
                <a:latin typeface="Calibri"/>
              </a:rPr>
              <a:pPr/>
              <a:t>1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8721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314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>
                <a:solidFill>
                  <a:prstClr val="black"/>
                </a:solidFill>
                <a:latin typeface="Calibri"/>
              </a:rPr>
              <a:pPr/>
              <a:t>3</a:t>
            </a:fld>
            <a:endParaRPr lang="ru-RU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314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270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6664D5-87A2-5B42-86A1-3BC491FDA63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003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4" y="444730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4" y="1906544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90" y="444730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4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59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2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452720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22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2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2232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 (другой 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4" y="428064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2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668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, рисун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2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163" y="4267202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2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5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4" y="461684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52518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рисунк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4" y="4801577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2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6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555969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88281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3" y="2857537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7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4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51548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4" y="444730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4" y="1906544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90" y="444730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4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91784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67996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4" y="444730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2017060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4" y="1906544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90" y="444730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4" y="444730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029728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20044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90" y="480157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0924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443756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90" y="480157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9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8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718930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70475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33932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83265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84164" y="452720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52083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2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452720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0533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2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09161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 (другой вари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4" y="428064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2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0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25706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Объект, рисун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2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163" y="4267202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2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5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4" y="461684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5751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ьный слайд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4" y="444730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2017060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Образец подзаголовка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4" y="1906544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90" y="444730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4" y="444730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675521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рисунк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4" y="4801577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2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6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87579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90573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3" y="2857537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7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4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4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0236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90" y="480157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884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с рисун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3" y="443756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Чтобы добавить рисунок, перетащите его на заполнитель или щелкните значок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4" y="4801577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defTabSz="914400">
              <a:spcBef>
                <a:spcPct val="0"/>
              </a:spcBef>
            </a:pPr>
            <a:endParaRPr sz="4200">
              <a:solidFill>
                <a:prstClr val="white"/>
              </a:solidFill>
              <a:latin typeface="Corbe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4" y="6263391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90" y="4801577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prstClr val="white"/>
                </a:solidFill>
                <a:latin typeface="Calibri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9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8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47127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905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12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4" y="455775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284164" y="1577849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3733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84164" y="452720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>
                <a:solidFill>
                  <a:prstClr val="white"/>
                </a:solidFill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4194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2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4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60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4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03746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2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>
                <a:solidFill>
                  <a:prstClr val="white">
                    <a:lumMod val="65000"/>
                  </a:prstClr>
                </a:solidFill>
                <a:latin typeface="Calibri"/>
              </a:rPr>
              <a:pPr/>
              <a:t>12/27/2013</a:t>
            </a:fld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4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lumMod val="6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60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alibri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4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2600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nest@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nest@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6225" y="3855175"/>
            <a:ext cx="8591550" cy="2729049"/>
          </a:xfrm>
          <a:prstGeom prst="rect">
            <a:avLst/>
          </a:prstGeom>
          <a:solidFill>
            <a:schemeClr val="accent6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Название 1"/>
          <p:cNvSpPr>
            <a:spLocks noGrp="1"/>
          </p:cNvSpPr>
          <p:nvPr>
            <p:ph type="title"/>
          </p:nvPr>
        </p:nvSpPr>
        <p:spPr>
          <a:xfrm>
            <a:off x="1485900" y="3855174"/>
            <a:ext cx="6124857" cy="2729050"/>
          </a:xfr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  <a:cs typeface="Adobe Arabic" pitchFamily="18" charset="-78"/>
              </a:rPr>
              <a:t>Full Process:</a:t>
            </a:r>
            <a:r>
              <a:rPr lang="en-US" sz="4000" dirty="0" smtClean="0">
                <a:latin typeface="Century Gothic" pitchFamily="34" charset="0"/>
                <a:cs typeface="Adobe Arabic" pitchFamily="18" charset="-78"/>
              </a:rPr>
              <a:t/>
            </a:r>
            <a:br>
              <a:rPr lang="en-US" sz="4000" dirty="0" smtClean="0">
                <a:latin typeface="Century Gothic" pitchFamily="34" charset="0"/>
                <a:cs typeface="Adobe Arabic" pitchFamily="18" charset="-78"/>
              </a:rPr>
            </a:br>
            <a:r>
              <a:rPr lang="en-US" sz="4000" dirty="0" smtClean="0">
                <a:latin typeface="Century Gothic" pitchFamily="34" charset="0"/>
                <a:cs typeface="Adobe Arabic" pitchFamily="18" charset="-78"/>
              </a:rPr>
              <a:t>From Application to Finalization</a:t>
            </a:r>
            <a:endParaRPr lang="ru-RU" sz="4000" dirty="0">
              <a:latin typeface="Century Gothic" pitchFamily="34" charset="0"/>
              <a:cs typeface="Adobe Arabic" pitchFamily="18" charset="-78"/>
            </a:endParaRPr>
          </a:p>
        </p:txBody>
      </p:sp>
      <p:pic>
        <p:nvPicPr>
          <p:cNvPr id="7" name="Рисунок 6" descr="Noosphere_Nest-logo_Original.png"/>
          <p:cNvPicPr>
            <a:picLocks noGrp="1" noChangeAspect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676" y="896395"/>
            <a:ext cx="4353462" cy="2301555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417722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Next Steps</a:t>
            </a:r>
            <a:endParaRPr lang="ru-RU" sz="3800" i="1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164" y="1419225"/>
            <a:ext cx="826990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If you received 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a favorable decision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after your Presentation to the Experts Board (Stage #3) , you will now: </a:t>
            </a:r>
          </a:p>
          <a:p>
            <a:endParaRPr lang="en-US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Receive Funding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Receive Resources and guidance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Get help from a Nest Mentor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Execute your project</a:t>
            </a:r>
          </a:p>
          <a:p>
            <a:endParaRPr lang="en-US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Congratulations!</a:t>
            </a:r>
          </a:p>
          <a:p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If your project was 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not accepted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, the Expert Board will provide a detailed explanation.</a:t>
            </a:r>
          </a:p>
          <a:p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We thank you for your participation and hope to hear from you again in the future.</a:t>
            </a:r>
            <a:endParaRPr lang="en-US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4" name="Рисунок 3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8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Planning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1853611"/>
            <a:ext cx="3431988" cy="3630985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Build your team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Define your development process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Create and confirm project plan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Formalize cooperation with us by signing an agreement</a:t>
            </a:r>
          </a:p>
          <a:p>
            <a:pPr>
              <a:buClrTx/>
              <a:buSzPct val="100000"/>
              <a:buFont typeface="Arial"/>
              <a:buChar char="•"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869267" y="1863136"/>
            <a:ext cx="4537349" cy="4005081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Provide consulting in all areas: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lanning, estimation, and development process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Recruit your team: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By using our specialists pool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By hiring needed staff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Prepare an agreement and sign it with you: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Agreement authorizes project scope, project plan, funding amounts, terms and conditions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Текст 4"/>
          <p:cNvSpPr>
            <a:spLocks noGrp="1"/>
          </p:cNvSpPr>
          <p:nvPr>
            <p:ph type="body" idx="1"/>
          </p:nvPr>
        </p:nvSpPr>
        <p:spPr>
          <a:xfrm>
            <a:off x="403412" y="959353"/>
            <a:ext cx="3931920" cy="83325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To do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Текст 6"/>
          <p:cNvSpPr>
            <a:spLocks noGrp="1"/>
          </p:cNvSpPr>
          <p:nvPr>
            <p:ph type="body" sz="quarter" idx="3"/>
          </p:nvPr>
        </p:nvSpPr>
        <p:spPr>
          <a:xfrm>
            <a:off x="3869267" y="959353"/>
            <a:ext cx="4537348" cy="83325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We will</a:t>
            </a: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4-6 weeks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Рисунок 8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9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080000"/>
          </a:xfrm>
          <a:solidFill>
            <a:srgbClr val="00833B"/>
          </a:solidFill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Implementation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1847013"/>
            <a:ext cx="3228787" cy="2803056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Implement your project: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Manage project 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Report the progress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Present intermediate results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/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 milestones</a:t>
            </a:r>
          </a:p>
          <a:p>
            <a:pPr>
              <a:buFont typeface="Arial"/>
              <a:buChar char="•"/>
            </a:pP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872407" y="1856538"/>
            <a:ext cx="4859083" cy="4005081"/>
          </a:xfrm>
        </p:spPr>
        <p:txBody>
          <a:bodyPr>
            <a:noAutofit/>
          </a:bodyPr>
          <a:lstStyle/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Provide work space</a:t>
            </a:r>
          </a:p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Interact with you via your Nest Mentor: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Provide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consulting in all areas </a:t>
            </a:r>
            <a:endParaRPr lang="en-US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Grant access to our knowledge base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Grant access to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our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technological platform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Fund your project as agreed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Maintain and audit your project </a:t>
            </a:r>
          </a:p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Connect you with investors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To confirm changes in your project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To make important decisions about your project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Текст 4"/>
          <p:cNvSpPr>
            <a:spLocks noGrp="1"/>
          </p:cNvSpPr>
          <p:nvPr>
            <p:ph type="body" idx="1"/>
          </p:nvPr>
        </p:nvSpPr>
        <p:spPr>
          <a:xfrm>
            <a:off x="403412" y="965396"/>
            <a:ext cx="3931920" cy="83325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To do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Текст 6"/>
          <p:cNvSpPr>
            <a:spLocks noGrp="1"/>
          </p:cNvSpPr>
          <p:nvPr>
            <p:ph type="body" sz="quarter" idx="3"/>
          </p:nvPr>
        </p:nvSpPr>
        <p:spPr>
          <a:xfrm>
            <a:off x="3872407" y="965396"/>
            <a:ext cx="4572308" cy="833250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We will</a:t>
            </a:r>
          </a:p>
        </p:txBody>
      </p:sp>
      <p:sp>
        <p:nvSpPr>
          <p:cNvPr id="7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TBD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Рисунок 8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02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586" y="0"/>
            <a:ext cx="9142414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Implementation                 </a:t>
            </a:r>
            <a:r>
              <a:rPr lang="en-US" sz="3800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TBD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Содержимое 8"/>
          <p:cNvSpPr>
            <a:spLocks noGrp="1"/>
          </p:cNvSpPr>
          <p:nvPr>
            <p:ph idx="1"/>
          </p:nvPr>
        </p:nvSpPr>
        <p:spPr>
          <a:xfrm>
            <a:off x="276424" y="1323975"/>
            <a:ext cx="8543195" cy="5267325"/>
          </a:xfrm>
        </p:spPr>
        <p:txBody>
          <a:bodyPr numCol="1" anchor="t">
            <a:noAutofit/>
          </a:bodyPr>
          <a:lstStyle/>
          <a:p>
            <a:pPr lvl="0" algn="l"/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During the implementation stage:</a:t>
            </a:r>
            <a:endParaRPr lang="ru-RU" sz="16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Weekly meetings with your Nest Mentor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Based on your requests, we will connect you with mentors</a:t>
            </a:r>
            <a:endParaRPr lang="ru-RU" sz="1600" b="0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You can request additional resources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endParaRPr lang="en-US" sz="1600" b="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At each milestone:</a:t>
            </a:r>
            <a:endParaRPr lang="ru-RU" sz="16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You present your results</a:t>
            </a:r>
            <a:endParaRPr lang="ru-RU" sz="1600" b="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Your Nest Mentor evaluates your project </a:t>
            </a:r>
          </a:p>
          <a:p>
            <a:pPr marL="800100" lvl="1" indent="-342900">
              <a:buClrTx/>
              <a:buSzPct val="100000"/>
              <a:buFont typeface="Arial"/>
              <a:buChar char="•"/>
            </a:pPr>
            <a:endParaRPr lang="en-US" sz="1600" b="0" dirty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After each milestone you and your Nest Mentor together</a:t>
            </a:r>
            <a:r>
              <a:rPr lang="ru-RU" sz="1600" b="1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b="1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Perform </a:t>
            </a:r>
            <a:r>
              <a:rPr lang="ru-RU" sz="1600" b="0" dirty="0" smtClean="0">
                <a:solidFill>
                  <a:schemeClr val="bg2">
                    <a:lumMod val="10000"/>
                  </a:schemeClr>
                </a:solidFill>
              </a:rPr>
              <a:t>SWOT</a:t>
            </a: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 analysis and send report to investors</a:t>
            </a:r>
            <a:endParaRPr lang="ru-RU" sz="1600" b="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Perform risks analysis and update risks section in the project plan</a:t>
            </a:r>
            <a:endParaRPr lang="ru-RU" sz="1600" b="0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Make decisions about possible changes and reflect changes in the project change log</a:t>
            </a:r>
            <a:endParaRPr lang="ru-RU" sz="1600" b="0" dirty="0">
              <a:solidFill>
                <a:schemeClr val="bg2">
                  <a:lumMod val="10000"/>
                </a:schemeClr>
              </a:solidFill>
            </a:endParaRPr>
          </a:p>
          <a:p>
            <a:pPr marL="800100" lvl="1" indent="-342900">
              <a:buClrTx/>
              <a:buSzPct val="100000"/>
              <a:buFont typeface="Arial"/>
              <a:buChar char="•"/>
            </a:pP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If necessary, send change request to investors for</a:t>
            </a:r>
            <a:r>
              <a:rPr lang="ru-RU" sz="1600" b="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600" b="0" dirty="0" smtClean="0">
                <a:solidFill>
                  <a:schemeClr val="bg2">
                    <a:lumMod val="10000"/>
                  </a:schemeClr>
                </a:solidFill>
              </a:rPr>
              <a:t>approval</a:t>
            </a:r>
            <a:endParaRPr lang="ru-RU" sz="16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TBD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86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Stage 6: Finalization                           </a:t>
            </a:r>
            <a:r>
              <a:rPr lang="en-US" sz="3800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TBD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Содержимое 8"/>
          <p:cNvSpPr>
            <a:spLocks noGrp="1"/>
          </p:cNvSpPr>
          <p:nvPr>
            <p:ph idx="1"/>
          </p:nvPr>
        </p:nvSpPr>
        <p:spPr>
          <a:xfrm>
            <a:off x="314525" y="1323975"/>
            <a:ext cx="8105576" cy="4250267"/>
          </a:xfrm>
        </p:spPr>
        <p:txBody>
          <a:bodyPr numCol="1"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Once the plan is completed, you present your finished project to the board of investors and experts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Your project is checked against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How achieved goals correspond to the planned ones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H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ow the actual expenses correspond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to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the planned ones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H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ow real dates correspond to the planned ones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H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ow your project performed compared to the original plan 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The investors make decision about finalization options and possible further cooperation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endParaRPr lang="ru-RU" sz="1600" dirty="0" smtClean="0">
              <a:solidFill>
                <a:schemeClr val="tx1"/>
              </a:solidFill>
            </a:endParaRP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TBD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767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6: Finalization                           </a:t>
            </a:r>
            <a:r>
              <a:rPr lang="en-US" sz="3800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TBD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315057" y="1326227"/>
            <a:ext cx="8329138" cy="4950747"/>
          </a:xfrm>
        </p:spPr>
        <p:txBody>
          <a:bodyPr numCol="1">
            <a:noAutofit/>
          </a:bodyPr>
          <a:lstStyle/>
          <a:p>
            <a:pPr marL="0" indent="0">
              <a:buClrTx/>
              <a:buSzPct val="100000"/>
              <a:buNone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Successful exit from </a:t>
            </a:r>
            <a:r>
              <a:rPr lang="en-US" sz="1600" dirty="0" err="1" smtClean="0">
                <a:solidFill>
                  <a:schemeClr val="bg2">
                    <a:lumMod val="10000"/>
                  </a:schemeClr>
                </a:solidFill>
              </a:rPr>
              <a:t>Noosphere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 Nest: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roject operates as newly created company</a:t>
            </a:r>
            <a:r>
              <a:rPr lang="ru-RU" sz="1600" dirty="0">
                <a:solidFill>
                  <a:schemeClr val="bg2">
                    <a:lumMod val="10000"/>
                  </a:schemeClr>
                </a:solidFill>
              </a:rPr>
              <a:t>,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 and partnership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continues outside the Noosphere Nest scope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T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eam members can be moved out of Noosphere Nest into the new company and continue as employees/co-founders </a:t>
            </a:r>
          </a:p>
          <a:p>
            <a:pPr marL="0" indent="0">
              <a:buClrTx/>
              <a:buSzPct val="100000"/>
              <a:buNone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Trial operation inside </a:t>
            </a:r>
            <a:r>
              <a:rPr lang="en-US" sz="1600" dirty="0" err="1">
                <a:solidFill>
                  <a:schemeClr val="bg2">
                    <a:lumMod val="10000"/>
                  </a:schemeClr>
                </a:solidFill>
              </a:rPr>
              <a:t>Noosphere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Nest: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New funding must be negotiated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New project must be starting from the planning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stage</a:t>
            </a:r>
          </a:p>
          <a:p>
            <a:pPr marL="0" indent="0">
              <a:buClrTx/>
              <a:buSzPct val="100000"/>
              <a:buNone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Rework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with/without additional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funding: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Rework must be reflected in the project plan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New milestone must ne defined 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0" indent="0">
              <a:buClrTx/>
              <a:buSzPct val="100000"/>
              <a:buNone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Project and/or idea failed and closed</a:t>
            </a:r>
            <a:endParaRPr lang="ru-RU" sz="1600" dirty="0">
              <a:solidFill>
                <a:schemeClr val="bg2">
                  <a:lumMod val="10000"/>
                </a:schemeClr>
              </a:solidFill>
            </a:endParaRPr>
          </a:p>
          <a:p>
            <a:pPr marL="457200" lvl="1" indent="0">
              <a:buClrTx/>
              <a:buSzPct val="100000"/>
              <a:buNone/>
            </a:pPr>
            <a:endParaRPr lang="ru-RU" sz="16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TBD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Рисунок 4" descr="nest_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72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Guidelines for Applicants</a:t>
            </a:r>
            <a:endParaRPr lang="ru-RU" sz="3800" i="1" dirty="0">
              <a:solidFill>
                <a:schemeClr val="accent3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276225" y="1314450"/>
            <a:ext cx="7743824" cy="4216400"/>
          </a:xfrm>
        </p:spPr>
        <p:txBody>
          <a:bodyPr numCol="1"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Think “outside the box”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If you are submitting a new idea, assess it using financial projections and comprehensive market research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If you are submitting an idea that has been done before, prove that you can do it better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Think of ideas that have a definite path for growth and exit 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Think of ideas that that can scale quickly with a minimum resource and other costs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Good luck! 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  <a:sym typeface="Wingdings"/>
              </a:rPr>
              <a:t></a:t>
            </a:r>
            <a:endParaRPr lang="en-US" sz="16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pic>
        <p:nvPicPr>
          <p:cNvPr id="3" name="Picture 2" descr="thinking-outside-the-box-300x23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8075" y="5092824"/>
            <a:ext cx="1970548" cy="1517322"/>
          </a:xfrm>
          <a:prstGeom prst="rect">
            <a:avLst/>
          </a:prstGeom>
        </p:spPr>
      </p:pic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4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Stages Description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3929387"/>
              </p:ext>
            </p:extLst>
          </p:nvPr>
        </p:nvGraphicFramePr>
        <p:xfrm>
          <a:off x="334216" y="1741478"/>
          <a:ext cx="8524035" cy="435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9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ight Arrow 24"/>
          <p:cNvSpPr/>
          <p:nvPr/>
        </p:nvSpPr>
        <p:spPr>
          <a:xfrm flipV="1">
            <a:off x="7209761" y="4176621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Stages Progression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2425" y="1581149"/>
            <a:ext cx="85153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This diagram explains how the success of each stage affects the rest of the process. 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37519" y="3637424"/>
            <a:ext cx="994030" cy="1227388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Develop a plan, receive resources, and execute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09196" y="3763210"/>
            <a:ext cx="994030" cy="955496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b="1" dirty="0" smtClean="0">
              <a:solidFill>
                <a:srgbClr val="000000"/>
              </a:solidFill>
            </a:endParaRPr>
          </a:p>
          <a:p>
            <a:pPr algn="ctr"/>
            <a:endParaRPr lang="en-US" sz="1000" b="1" dirty="0" smtClean="0">
              <a:solidFill>
                <a:srgbClr val="000000"/>
              </a:solidFill>
            </a:endParaRPr>
          </a:p>
          <a:p>
            <a:pPr algn="ctr"/>
            <a:r>
              <a:rPr lang="en-US" sz="1000" b="1" dirty="0" smtClean="0">
                <a:solidFill>
                  <a:srgbClr val="000000"/>
                </a:solidFill>
              </a:rPr>
              <a:t>Present </a:t>
            </a:r>
            <a:r>
              <a:rPr lang="en-US" sz="1100" b="1" dirty="0" smtClean="0">
                <a:solidFill>
                  <a:srgbClr val="000000"/>
                </a:solidFill>
              </a:rPr>
              <a:t>results</a:t>
            </a:r>
            <a:r>
              <a:rPr lang="en-US" sz="1000" b="1" dirty="0" smtClean="0">
                <a:solidFill>
                  <a:srgbClr val="000000"/>
                </a:solidFill>
              </a:rPr>
              <a:t> and finalize next steps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 rot="19716433" flipV="1">
            <a:off x="1336533" y="3980201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iamond 17"/>
          <p:cNvSpPr/>
          <p:nvPr/>
        </p:nvSpPr>
        <p:spPr>
          <a:xfrm>
            <a:off x="1778001" y="4280287"/>
            <a:ext cx="1106129" cy="932426"/>
          </a:xfrm>
          <a:prstGeom prst="diamond">
            <a:avLst/>
          </a:prstGeom>
          <a:solidFill>
            <a:srgbClr val="C00000">
              <a:alpha val="70000"/>
            </a:srgbClr>
          </a:solidFill>
          <a:ln>
            <a:solidFill>
              <a:srgbClr val="68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/>
          </a:p>
        </p:txBody>
      </p:sp>
      <p:sp>
        <p:nvSpPr>
          <p:cNvPr id="20" name="Diamond 19"/>
          <p:cNvSpPr/>
          <p:nvPr/>
        </p:nvSpPr>
        <p:spPr>
          <a:xfrm>
            <a:off x="5158659" y="4249151"/>
            <a:ext cx="1106129" cy="932426"/>
          </a:xfrm>
          <a:prstGeom prst="diamond">
            <a:avLst/>
          </a:prstGeom>
          <a:solidFill>
            <a:srgbClr val="C00000">
              <a:alpha val="70000"/>
            </a:srgbClr>
          </a:solidFill>
          <a:ln>
            <a:solidFill>
              <a:srgbClr val="68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 b="1" dirty="0"/>
          </a:p>
        </p:txBody>
      </p:sp>
      <p:sp>
        <p:nvSpPr>
          <p:cNvPr id="21" name="Right Arrow 20"/>
          <p:cNvSpPr/>
          <p:nvPr/>
        </p:nvSpPr>
        <p:spPr>
          <a:xfrm rot="1827734" flipV="1">
            <a:off x="2182953" y="3882083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flipV="1">
            <a:off x="3525275" y="4132599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Arrow 22"/>
          <p:cNvSpPr/>
          <p:nvPr/>
        </p:nvSpPr>
        <p:spPr>
          <a:xfrm rot="19679681" flipV="1">
            <a:off x="4688760" y="3983426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1972156" flipV="1">
            <a:off x="5686791" y="3968382"/>
            <a:ext cx="798870" cy="145059"/>
          </a:xfrm>
          <a:prstGeom prst="rightArrow">
            <a:avLst/>
          </a:prstGeom>
          <a:solidFill>
            <a:schemeClr val="accent5">
              <a:lumMod val="60000"/>
              <a:lumOff val="40000"/>
              <a:alpha val="7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2394899" flipV="1">
            <a:off x="1265328" y="4232049"/>
            <a:ext cx="798870" cy="145059"/>
          </a:xfrm>
          <a:prstGeom prst="rightArrow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ight Arrow 27"/>
          <p:cNvSpPr/>
          <p:nvPr/>
        </p:nvSpPr>
        <p:spPr>
          <a:xfrm rot="2394899" flipV="1">
            <a:off x="4669091" y="4191079"/>
            <a:ext cx="798870" cy="145059"/>
          </a:xfrm>
          <a:prstGeom prst="rightArrow">
            <a:avLst/>
          </a:prstGeom>
          <a:solidFill>
            <a:schemeClr val="accent1">
              <a:lumMod val="20000"/>
              <a:lumOff val="80000"/>
              <a:alpha val="70000"/>
            </a:schemeClr>
          </a:solidFill>
          <a:ln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iamond 16"/>
          <p:cNvSpPr/>
          <p:nvPr/>
        </p:nvSpPr>
        <p:spPr>
          <a:xfrm>
            <a:off x="1778001" y="3129093"/>
            <a:ext cx="1106129" cy="932426"/>
          </a:xfrm>
          <a:prstGeom prst="diamond">
            <a:avLst/>
          </a:prstGeom>
          <a:solidFill>
            <a:srgbClr val="00B050"/>
          </a:solidFill>
          <a:ln>
            <a:solidFill>
              <a:schemeClr val="accent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00" b="1" dirty="0">
              <a:solidFill>
                <a:srgbClr val="000000"/>
              </a:solidFill>
            </a:endParaRPr>
          </a:p>
        </p:txBody>
      </p:sp>
      <p:sp>
        <p:nvSpPr>
          <p:cNvPr id="19" name="Diamond 18"/>
          <p:cNvSpPr/>
          <p:nvPr/>
        </p:nvSpPr>
        <p:spPr>
          <a:xfrm>
            <a:off x="5158659" y="3134829"/>
            <a:ext cx="1106129" cy="932426"/>
          </a:xfrm>
          <a:prstGeom prst="diamond">
            <a:avLst/>
          </a:prstGeom>
          <a:solidFill>
            <a:srgbClr val="00B050"/>
          </a:solidFill>
          <a:ln>
            <a:solidFill>
              <a:schemeClr val="accent1">
                <a:lumMod val="75000"/>
                <a:lumOff val="2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39764" y="3694384"/>
            <a:ext cx="994030" cy="955496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Submit  Application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930680" y="3699300"/>
            <a:ext cx="994030" cy="955496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Develop Deliverables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085971" y="3720603"/>
            <a:ext cx="994030" cy="955496"/>
          </a:xfrm>
          <a:prstGeom prst="roundRect">
            <a:avLst/>
          </a:prstGeom>
          <a:solidFill>
            <a:srgbClr val="00B0F0"/>
          </a:solidFill>
          <a:ln w="12700" cmpd="sng">
            <a:solidFill>
              <a:srgbClr val="0070C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endParaRPr lang="en-US" sz="1100" dirty="0" smtClean="0">
              <a:solidFill>
                <a:srgbClr val="000000"/>
              </a:solidFill>
            </a:endParaRPr>
          </a:p>
          <a:p>
            <a:pPr algn="ctr"/>
            <a:r>
              <a:rPr lang="en-US" sz="1100" dirty="0" smtClean="0">
                <a:solidFill>
                  <a:srgbClr val="000000"/>
                </a:solidFill>
              </a:rPr>
              <a:t>Present to the Board of Experts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65639" y="3438267"/>
            <a:ext cx="966839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Accepted</a:t>
            </a:r>
            <a:endParaRPr lang="en-US" sz="1100" dirty="0"/>
          </a:p>
        </p:txBody>
      </p:sp>
      <p:sp>
        <p:nvSpPr>
          <p:cNvPr id="34" name="TextBox 33"/>
          <p:cNvSpPr txBox="1"/>
          <p:nvPr/>
        </p:nvSpPr>
        <p:spPr>
          <a:xfrm>
            <a:off x="5340949" y="3452823"/>
            <a:ext cx="966839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Accepted</a:t>
            </a:r>
            <a:endParaRPr lang="en-US" sz="1100" dirty="0"/>
          </a:p>
        </p:txBody>
      </p:sp>
      <p:sp>
        <p:nvSpPr>
          <p:cNvPr id="35" name="TextBox 34"/>
          <p:cNvSpPr txBox="1"/>
          <p:nvPr/>
        </p:nvSpPr>
        <p:spPr>
          <a:xfrm>
            <a:off x="1982843" y="4600118"/>
            <a:ext cx="966839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Rejected</a:t>
            </a:r>
            <a:endParaRPr lang="en-US" sz="1100" dirty="0"/>
          </a:p>
        </p:txBody>
      </p:sp>
      <p:sp>
        <p:nvSpPr>
          <p:cNvPr id="37" name="TextBox 36"/>
          <p:cNvSpPr txBox="1"/>
          <p:nvPr/>
        </p:nvSpPr>
        <p:spPr>
          <a:xfrm>
            <a:off x="5359785" y="4575536"/>
            <a:ext cx="966839" cy="26161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Rejected</a:t>
            </a:r>
            <a:endParaRPr lang="en-US" sz="1100" dirty="0"/>
          </a:p>
        </p:txBody>
      </p:sp>
      <p:pic>
        <p:nvPicPr>
          <p:cNvPr id="27" name="Рисунок 26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  <p:sp>
        <p:nvSpPr>
          <p:cNvPr id="31" name="Овал 30"/>
          <p:cNvSpPr/>
          <p:nvPr/>
        </p:nvSpPr>
        <p:spPr>
          <a:xfrm>
            <a:off x="1041042" y="3848319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074702" y="3833240"/>
            <a:ext cx="70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1</a:t>
            </a:r>
            <a:endParaRPr lang="ru-RU" sz="1000" b="1" dirty="0"/>
          </a:p>
        </p:txBody>
      </p:sp>
      <p:sp>
        <p:nvSpPr>
          <p:cNvPr id="36" name="Овал 35"/>
          <p:cNvSpPr/>
          <p:nvPr/>
        </p:nvSpPr>
        <p:spPr>
          <a:xfrm>
            <a:off x="3321084" y="3849185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3339180" y="3833240"/>
            <a:ext cx="1705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2</a:t>
            </a:r>
            <a:endParaRPr lang="ru-RU" sz="1000" b="1" dirty="0"/>
          </a:p>
        </p:txBody>
      </p:sp>
      <p:sp>
        <p:nvSpPr>
          <p:cNvPr id="39" name="Овал 38"/>
          <p:cNvSpPr/>
          <p:nvPr/>
        </p:nvSpPr>
        <p:spPr>
          <a:xfrm>
            <a:off x="4470650" y="3865149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4504310" y="3850070"/>
            <a:ext cx="70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3</a:t>
            </a:r>
            <a:endParaRPr lang="ru-RU" sz="1000" b="1" dirty="0"/>
          </a:p>
        </p:txBody>
      </p:sp>
      <p:sp>
        <p:nvSpPr>
          <p:cNvPr id="41" name="Овал 40"/>
          <p:cNvSpPr/>
          <p:nvPr/>
        </p:nvSpPr>
        <p:spPr>
          <a:xfrm>
            <a:off x="6628565" y="3704672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Box 41"/>
          <p:cNvSpPr txBox="1"/>
          <p:nvPr/>
        </p:nvSpPr>
        <p:spPr>
          <a:xfrm>
            <a:off x="6662225" y="3689593"/>
            <a:ext cx="705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4</a:t>
            </a:r>
            <a:endParaRPr lang="ru-RU" sz="1000" b="1" dirty="0"/>
          </a:p>
        </p:txBody>
      </p:sp>
      <p:sp>
        <p:nvSpPr>
          <p:cNvPr id="43" name="Овал 42"/>
          <p:cNvSpPr/>
          <p:nvPr/>
        </p:nvSpPr>
        <p:spPr>
          <a:xfrm>
            <a:off x="7003037" y="3709463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TextBox 43"/>
          <p:cNvSpPr txBox="1"/>
          <p:nvPr/>
        </p:nvSpPr>
        <p:spPr>
          <a:xfrm>
            <a:off x="7036697" y="3694384"/>
            <a:ext cx="17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5</a:t>
            </a:r>
            <a:endParaRPr lang="ru-RU" sz="1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6787109" y="3700743"/>
            <a:ext cx="2551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&amp;</a:t>
            </a:r>
            <a:endParaRPr lang="ru-RU" sz="800" dirty="0"/>
          </a:p>
        </p:txBody>
      </p:sp>
      <p:sp>
        <p:nvSpPr>
          <p:cNvPr id="46" name="Овал 45"/>
          <p:cNvSpPr/>
          <p:nvPr/>
        </p:nvSpPr>
        <p:spPr>
          <a:xfrm>
            <a:off x="8003021" y="3850070"/>
            <a:ext cx="206724" cy="206724"/>
          </a:xfrm>
          <a:prstGeom prst="ellipse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TextBox 46"/>
          <p:cNvSpPr txBox="1"/>
          <p:nvPr/>
        </p:nvSpPr>
        <p:spPr>
          <a:xfrm>
            <a:off x="8036681" y="3829381"/>
            <a:ext cx="173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/>
              <a:t>6</a:t>
            </a:r>
            <a:endParaRPr lang="ru-RU" sz="1000" b="1" dirty="0"/>
          </a:p>
        </p:txBody>
      </p:sp>
    </p:spTree>
    <p:extLst>
      <p:ext uri="{BB962C8B-B14F-4D97-AF65-F5344CB8AC3E}">
        <p14:creationId xmlns:p14="http://schemas.microsoft.com/office/powerpoint/2010/main" val="100887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-1"/>
            <a:ext cx="6448425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Stage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Application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7212" y="1438275"/>
            <a:ext cx="4132012" cy="540000"/>
          </a:xfrm>
          <a:noFill/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To do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2176965"/>
            <a:ext cx="4132012" cy="2395035"/>
          </a:xfrm>
        </p:spPr>
        <p:txBody>
          <a:bodyPr/>
          <a:lstStyle/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Fill out the application form </a:t>
            </a:r>
            <a:r>
              <a:rPr lang="en-US" sz="1600" i="1" dirty="0" smtClean="0">
                <a:solidFill>
                  <a:schemeClr val="bg2">
                    <a:lumMod val="10000"/>
                  </a:schemeClr>
                </a:solidFill>
              </a:rPr>
              <a:t>“</a:t>
            </a:r>
            <a:r>
              <a:rPr lang="en-US" sz="1600" i="1" dirty="0" err="1" smtClean="0">
                <a:solidFill>
                  <a:schemeClr val="bg2">
                    <a:lumMod val="10000"/>
                  </a:schemeClr>
                </a:solidFill>
              </a:rPr>
              <a:t>Noosphere</a:t>
            </a:r>
            <a:r>
              <a:rPr lang="en-US" sz="1600" i="1" dirty="0" smtClean="0">
                <a:solidFill>
                  <a:schemeClr val="bg2">
                    <a:lumMod val="10000"/>
                  </a:schemeClr>
                </a:solidFill>
              </a:rPr>
              <a:t> Nest Application </a:t>
            </a:r>
            <a:r>
              <a:rPr lang="en-US" sz="1600" i="1" dirty="0" err="1" smtClean="0">
                <a:solidFill>
                  <a:schemeClr val="bg2">
                    <a:lumMod val="10000"/>
                  </a:schemeClr>
                </a:solidFill>
              </a:rPr>
              <a:t>Form.docx</a:t>
            </a:r>
            <a:r>
              <a:rPr lang="en-US" sz="1600" i="1" dirty="0" smtClean="0">
                <a:solidFill>
                  <a:schemeClr val="bg2">
                    <a:lumMod val="10000"/>
                  </a:schemeClr>
                </a:solidFill>
              </a:rPr>
              <a:t>” </a:t>
            </a:r>
            <a:endParaRPr lang="en-US" sz="1600" i="1" dirty="0">
              <a:solidFill>
                <a:schemeClr val="bg2">
                  <a:lumMod val="10000"/>
                </a:schemeClr>
              </a:solidFill>
            </a:endParaRP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Email your application to </a:t>
            </a:r>
            <a:r>
              <a:rPr lang="en-US" sz="1600" u="sng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nest@</a:t>
            </a:r>
            <a:r>
              <a:rPr lang="en-US" sz="1600" u="sng" dirty="0">
                <a:solidFill>
                  <a:srgbClr val="680000"/>
                </a:solidFill>
              </a:rPr>
              <a:t>noosphereventures.com</a:t>
            </a:r>
          </a:p>
          <a:p>
            <a:pPr>
              <a:buClr>
                <a:schemeClr val="tx1"/>
              </a:buClr>
              <a:buSzPct val="100000"/>
              <a:buFont typeface="Arial" pitchFamily="34" charset="0"/>
              <a:buChar char="•"/>
            </a:pPr>
            <a:endParaRPr lang="ru-RU" sz="16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703295" y="1435603"/>
            <a:ext cx="4132800" cy="540000"/>
          </a:xfrm>
          <a:noFill/>
        </p:spPr>
        <p:txBody>
          <a:bodyPr/>
          <a:lstStyle/>
          <a:p>
            <a:pPr algn="l"/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We will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03295" y="2148390"/>
            <a:ext cx="3931920" cy="3535362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Review your application within 2-6 weeks from the submission date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Email you our decision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If your project is approved, you can proceed to 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Stage 2. Deliverables</a:t>
            </a:r>
            <a:endParaRPr lang="ru-RU" sz="1600" b="1" dirty="0" smtClean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2-6 weeks</a:t>
            </a:r>
            <a:endParaRPr kumimoji="0" lang="ru-RU" sz="2400" i="1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Рисунок 9" descr="nest_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69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Deliverables</a:t>
            </a:r>
            <a:endParaRPr lang="ru-RU" sz="3800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7212" y="1390650"/>
            <a:ext cx="3931920" cy="587188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To do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2171700"/>
            <a:ext cx="3931920" cy="3535362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Prepare deliverables: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Business case</a:t>
            </a:r>
          </a:p>
          <a:p>
            <a:pPr lvl="1"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Presentation</a:t>
            </a:r>
          </a:p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Submit deliverables to </a:t>
            </a:r>
            <a:r>
              <a:rPr lang="en-US" sz="1600" u="sng" dirty="0" smtClean="0">
                <a:solidFill>
                  <a:schemeClr val="bg2">
                    <a:lumMod val="50000"/>
                  </a:schemeClr>
                </a:solidFill>
                <a:hlinkClick r:id="rId3"/>
              </a:rPr>
              <a:t>nest@</a:t>
            </a:r>
            <a:r>
              <a:rPr lang="en-US" sz="1600" u="sng" dirty="0" smtClean="0">
                <a:solidFill>
                  <a:srgbClr val="680000"/>
                </a:solidFill>
              </a:rPr>
              <a:t>noosphereventures.com</a:t>
            </a:r>
            <a:endParaRPr lang="en-US" sz="1600" u="sng" dirty="0">
              <a:solidFill>
                <a:srgbClr val="680000"/>
              </a:solidFill>
            </a:endParaRPr>
          </a:p>
          <a:p>
            <a:endParaRPr lang="en-US" sz="1600" dirty="0" smtClean="0"/>
          </a:p>
          <a:p>
            <a:endParaRPr lang="ru-RU" sz="16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703295" y="1390650"/>
            <a:ext cx="3931920" cy="587188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We will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703295" y="2143125"/>
            <a:ext cx="3931920" cy="3535362"/>
          </a:xfrm>
        </p:spPr>
        <p:txBody>
          <a:bodyPr>
            <a:no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Pair you with a Nest Coordinator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Your Nest Coordinator will help you prepare by providing: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D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ocument templates</a:t>
            </a:r>
            <a:endParaRPr lang="ru-RU" sz="1600" dirty="0" smtClean="0">
              <a:solidFill>
                <a:schemeClr val="bg2">
                  <a:lumMod val="10000"/>
                </a:schemeClr>
              </a:solidFill>
            </a:endParaRP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P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resentation training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>
                <a:solidFill>
                  <a:schemeClr val="bg2">
                    <a:lumMod val="10000"/>
                  </a:schemeClr>
                </a:solidFill>
              </a:rPr>
              <a:t>A</a:t>
            </a: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dvice and guidance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Schedule your Presentation for the Expert Board </a:t>
            </a:r>
          </a:p>
        </p:txBody>
      </p:sp>
      <p:sp>
        <p:nvSpPr>
          <p:cNvPr id="9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4-6 weeks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Рисунок 9" descr="nest_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70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6486525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Stage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Deliverables</a:t>
            </a:r>
            <a:endParaRPr lang="ru-RU" sz="38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837774"/>
              </p:ext>
            </p:extLst>
          </p:nvPr>
        </p:nvGraphicFramePr>
        <p:xfrm>
          <a:off x="233026" y="1475560"/>
          <a:ext cx="8640000" cy="330104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160000"/>
                <a:gridCol w="1674147"/>
                <a:gridCol w="2063553"/>
                <a:gridCol w="2742300"/>
              </a:tblGrid>
              <a:tr h="344752"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What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Length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Format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Purpose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1360117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Business case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20-30 pages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Word document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Describes your project in detail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Used for due diligence</a:t>
                      </a:r>
                      <a:endParaRPr lang="en-US" sz="1400" dirty="0" smtClean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>
                        <a:alpha val="20000"/>
                      </a:srgbClr>
                    </a:solidFill>
                  </a:tcPr>
                </a:tc>
              </a:tr>
              <a:tr h="159617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Presentation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10-15 slides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PDF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or PPT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Your main pitching tool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Focused on brief</a:t>
                      </a:r>
                      <a:r>
                        <a:rPr lang="ru-RU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and clear presentation of your project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Description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65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Deliverables</a:t>
            </a:r>
            <a:endParaRPr lang="ru-RU" sz="3800" dirty="0"/>
          </a:p>
        </p:txBody>
      </p:sp>
      <p:sp>
        <p:nvSpPr>
          <p:cNvPr id="3" name="TextBox 2"/>
          <p:cNvSpPr txBox="1"/>
          <p:nvPr/>
        </p:nvSpPr>
        <p:spPr>
          <a:xfrm>
            <a:off x="314524" y="1720646"/>
            <a:ext cx="8543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endParaRPr lang="ru-RU" b="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237073"/>
              </p:ext>
            </p:extLst>
          </p:nvPr>
        </p:nvGraphicFramePr>
        <p:xfrm>
          <a:off x="221934" y="1477489"/>
          <a:ext cx="8640000" cy="5279033"/>
        </p:xfrm>
        <a:graphic>
          <a:graphicData uri="http://schemas.openxmlformats.org/drawingml/2006/table">
            <a:tbl>
              <a:tblPr firstRow="1" bandRow="1">
                <a:effectLst/>
                <a:tableStyleId>{5940675A-B579-460E-94D1-54222C63F5DA}</a:tableStyleId>
              </a:tblPr>
              <a:tblGrid>
                <a:gridCol w="2880000"/>
                <a:gridCol w="4054623"/>
                <a:gridCol w="1705377"/>
              </a:tblGrid>
              <a:tr h="34127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Section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Description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Templates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1194454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Business Model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Vision</a:t>
                      </a:r>
                      <a:r>
                        <a:rPr lang="ru-RU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,</a:t>
                      </a: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mission</a:t>
                      </a:r>
                      <a:r>
                        <a:rPr lang="ru-RU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, </a:t>
                      </a: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and values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Value proposition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Target markets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Business model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Marketing plan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Key resources and activities</a:t>
                      </a:r>
                      <a:endParaRPr lang="ru-RU" sz="1400" b="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Use business case and financial templates, and business model canvas template</a:t>
                      </a:r>
                      <a:r>
                        <a:rPr lang="en-US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provided by your Nest Coordinator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0959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Financial Analysis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Breakeven analysis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Sales scenarios and projections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Capital spending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Operating costs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Funding requirements</a:t>
                      </a:r>
                      <a:endParaRPr lang="ru-RU" sz="1400" b="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0959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External Environment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The economy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Market analysis and key trends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Competitor analysis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Competitive</a:t>
                      </a:r>
                      <a:r>
                        <a:rPr lang="ru-RU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advantages of the business model </a:t>
                      </a:r>
                      <a:endParaRPr lang="en-US" sz="1400" b="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50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Implementation Roadmap</a:t>
                      </a: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Milestones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Roadmap</a:t>
                      </a:r>
                      <a:endParaRPr lang="en-US" sz="1400" b="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39886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Risk Analysis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Limiting factors and obstacles</a:t>
                      </a: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Critical success factors</a:t>
                      </a:r>
                      <a:endParaRPr lang="ru-RU" sz="14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  <a:p>
                      <a:pPr marL="742950" lvl="1" indent="-285750">
                        <a:buFont typeface="Arial"/>
                        <a:buChar char="•"/>
                      </a:pPr>
                      <a:r>
                        <a:rPr lang="en-US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Specific risks and countermeasures</a:t>
                      </a:r>
                      <a:endParaRPr lang="ru-RU" sz="1400" b="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Business Case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Рисунок 5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791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–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Deliverables</a:t>
            </a:r>
            <a:endParaRPr lang="ru-RU" sz="3800" dirty="0"/>
          </a:p>
        </p:txBody>
      </p:sp>
      <p:sp>
        <p:nvSpPr>
          <p:cNvPr id="3" name="TextBox 2"/>
          <p:cNvSpPr txBox="1"/>
          <p:nvPr/>
        </p:nvSpPr>
        <p:spPr>
          <a:xfrm>
            <a:off x="314524" y="1720646"/>
            <a:ext cx="8543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endParaRPr lang="ru-RU" b="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805047"/>
              </p:ext>
            </p:extLst>
          </p:nvPr>
        </p:nvGraphicFramePr>
        <p:xfrm>
          <a:off x="238324" y="1481571"/>
          <a:ext cx="8640000" cy="387096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910354"/>
                <a:gridCol w="6729646"/>
              </a:tblGrid>
              <a:tr h="136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Slide</a:t>
                      </a:r>
                      <a:r>
                        <a:rPr lang="en-US" sz="1400" b="1" baseline="0" dirty="0" smtClean="0">
                          <a:solidFill>
                            <a:schemeClr val="bg1"/>
                          </a:solidFill>
                        </a:rPr>
                        <a:t> Number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>
                          <a:solidFill>
                            <a:schemeClr val="bg1"/>
                          </a:solidFill>
                        </a:rPr>
                        <a:t>Content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</a:tr>
              <a:tr h="13618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</a:t>
                      </a:r>
                      <a:r>
                        <a:rPr lang="ru-RU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1 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Cover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Project info: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project name, leader’s name and contact information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457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</a:t>
                      </a:r>
                      <a:r>
                        <a:rPr lang="ru-RU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2 </a:t>
                      </a:r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Problem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Customer problem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stated </a:t>
                      </a:r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in economic terms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457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</a:t>
                      </a:r>
                      <a:r>
                        <a:rPr lang="ru-RU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3 </a:t>
                      </a:r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Solution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Solution: how and why it works, the value provided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to the end customer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</a:t>
                      </a:r>
                      <a:r>
                        <a:rPr lang="ru-RU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4 </a:t>
                      </a:r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Market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The description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and the size of the market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</a:t>
                      </a:r>
                      <a:r>
                        <a:rPr lang="ru-RU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5</a:t>
                      </a:r>
                      <a:r>
                        <a:rPr lang="ru-RU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Distribution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Distribution channels, service, support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</a:t>
                      </a:r>
                      <a:r>
                        <a:rPr lang="ru-RU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6 </a:t>
                      </a:r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Business Model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How you will make money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#7</a:t>
                      </a:r>
                      <a:r>
                        <a:rPr lang="ru-RU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Competition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Who else solves problem and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how they stack up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</a:t>
                      </a:r>
                      <a:r>
                        <a:rPr lang="ru-RU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8 </a:t>
                      </a:r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Team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Key players, relevant background, why this team is right for this project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36184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</a:t>
                      </a:r>
                      <a:r>
                        <a:rPr lang="ru-RU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9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Milestones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Describe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the main milestones and what financial results will be achieved in each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457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#1</a:t>
                      </a:r>
                      <a:r>
                        <a:rPr lang="ru-RU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0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Financials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How big, how fast, cash needed, key assumptions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8457"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#11</a:t>
                      </a:r>
                      <a:r>
                        <a:rPr lang="en-US" sz="1400" b="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 - #15 (keep to as few as possible)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Product roadmap</a:t>
                      </a:r>
                      <a:endParaRPr lang="ru-RU" sz="1400" b="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1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Presentation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Рисунок 6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46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80000"/>
          </a:xfrm>
          <a:solidFill>
            <a:srgbClr val="00833B"/>
          </a:solidFill>
        </p:spPr>
        <p:txBody>
          <a:bodyPr>
            <a:normAutofit/>
          </a:bodyPr>
          <a:lstStyle/>
          <a:p>
            <a:pPr algn="l"/>
            <a:r>
              <a:rPr lang="en-US" sz="3800" dirty="0" smtClean="0"/>
              <a:t>  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Stage </a:t>
            </a:r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ru-RU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</a:t>
            </a:r>
            <a:endParaRPr lang="ru-RU" sz="3800" i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4524" y="1444421"/>
            <a:ext cx="8543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endParaRPr lang="ru-RU" b="0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03412" y="2104123"/>
            <a:ext cx="3332846" cy="3630985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Once your Presentation is scheduled, practice with your Nest Coordinator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The presentation format: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Presentation: 10 minutes</a:t>
            </a:r>
          </a:p>
          <a:p>
            <a:pPr lvl="1"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Q&amp;A: 10-15 minutes</a:t>
            </a:r>
          </a:p>
          <a:p>
            <a:pPr>
              <a:buClrTx/>
              <a:buSzPct val="100000"/>
            </a:pPr>
            <a:endParaRPr lang="en-US" sz="1600" dirty="0" smtClean="0">
              <a:solidFill>
                <a:schemeClr val="tx1"/>
              </a:solidFill>
            </a:endParaRPr>
          </a:p>
          <a:p>
            <a:pPr>
              <a:buClrTx/>
              <a:buSzPct val="100000"/>
            </a:pP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" name="Содержимое 7"/>
          <p:cNvSpPr>
            <a:spLocks noGrp="1"/>
          </p:cNvSpPr>
          <p:nvPr>
            <p:ph sz="quarter" idx="4"/>
          </p:nvPr>
        </p:nvSpPr>
        <p:spPr>
          <a:xfrm>
            <a:off x="4277766" y="2104123"/>
            <a:ext cx="4507391" cy="3758965"/>
          </a:xfrm>
        </p:spPr>
        <p:txBody>
          <a:bodyPr>
            <a:normAutofit/>
          </a:bodyPr>
          <a:lstStyle/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The Experts Board will listen to your presentation and ask you questions</a:t>
            </a:r>
          </a:p>
          <a:p>
            <a:pPr>
              <a:buClrTx/>
              <a:buSzPct val="100000"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You will be evaluated based on the presentation content, presentation and Q&amp;A delivery effectiveness</a:t>
            </a:r>
          </a:p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Within 1-2 weeks, you will hear back with the decision</a:t>
            </a:r>
          </a:p>
          <a:p>
            <a:pPr>
              <a:buClrTx/>
              <a:buFont typeface="Arial"/>
              <a:buChar char="•"/>
            </a:pPr>
            <a:r>
              <a:rPr lang="en-US" sz="1600" dirty="0" smtClean="0">
                <a:solidFill>
                  <a:schemeClr val="bg2">
                    <a:lumMod val="10000"/>
                  </a:schemeClr>
                </a:solidFill>
              </a:rPr>
              <a:t>If you are accepted, you can proceed to </a:t>
            </a:r>
            <a:r>
              <a:rPr lang="ru-RU" sz="1600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Stage </a:t>
            </a:r>
            <a:r>
              <a:rPr lang="en-US" sz="1600" b="1" dirty="0" smtClean="0">
                <a:solidFill>
                  <a:schemeClr val="bg2">
                    <a:lumMod val="10000"/>
                  </a:schemeClr>
                </a:solidFill>
              </a:rPr>
              <a:t>4. Planning</a:t>
            </a:r>
            <a:endParaRPr lang="en-US" sz="16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Текст 4"/>
          <p:cNvSpPr>
            <a:spLocks noGrp="1"/>
          </p:cNvSpPr>
          <p:nvPr>
            <p:ph type="body" idx="1"/>
          </p:nvPr>
        </p:nvSpPr>
        <p:spPr>
          <a:xfrm>
            <a:off x="403412" y="1435603"/>
            <a:ext cx="3931920" cy="583697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To do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Текст 6"/>
          <p:cNvSpPr>
            <a:spLocks noGrp="1"/>
          </p:cNvSpPr>
          <p:nvPr>
            <p:ph type="body" sz="quarter" idx="3"/>
          </p:nvPr>
        </p:nvSpPr>
        <p:spPr>
          <a:xfrm>
            <a:off x="4335332" y="1435603"/>
            <a:ext cx="4376083" cy="583697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chemeClr val="bg2">
                    <a:lumMod val="10000"/>
                  </a:schemeClr>
                </a:solidFill>
              </a:rPr>
              <a:t>We will</a:t>
            </a:r>
          </a:p>
        </p:txBody>
      </p:sp>
      <p:sp>
        <p:nvSpPr>
          <p:cNvPr id="10" name="Название 1"/>
          <p:cNvSpPr txBox="1">
            <a:spLocks/>
          </p:cNvSpPr>
          <p:nvPr/>
        </p:nvSpPr>
        <p:spPr>
          <a:xfrm>
            <a:off x="6448425" y="0"/>
            <a:ext cx="2695575" cy="1080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 defTabSz="914400">
              <a:spcBef>
                <a:spcPct val="0"/>
              </a:spcBef>
            </a:pPr>
            <a:r>
              <a:rPr lang="en-US" sz="2400" i="1" dirty="0" smtClean="0">
                <a:solidFill>
                  <a:schemeClr val="accent6">
                    <a:lumMod val="50000"/>
                  </a:schemeClr>
                </a:solidFill>
              </a:rPr>
              <a:t>15 minutes</a:t>
            </a:r>
            <a:endParaRPr kumimoji="0" lang="ru-RU" sz="2400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1" name="Рисунок 10" descr="nest_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6311" y="5753893"/>
            <a:ext cx="1674814" cy="83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ктр">
  <a:themeElements>
    <a:clrScheme name="Другая 2">
      <a:dk1>
        <a:srgbClr val="317715"/>
      </a:dk1>
      <a:lt1>
        <a:srgbClr val="FFFFFF"/>
      </a:lt1>
      <a:dk2>
        <a:srgbClr val="FFFFFF"/>
      </a:dk2>
      <a:lt2>
        <a:srgbClr val="EAE7E4"/>
      </a:lt2>
      <a:accent1>
        <a:srgbClr val="183B0A"/>
      </a:accent1>
      <a:accent2>
        <a:srgbClr val="183B0A"/>
      </a:accent2>
      <a:accent3>
        <a:srgbClr val="FFBA00"/>
      </a:accent3>
      <a:accent4>
        <a:srgbClr val="183B0A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Спектр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Спектр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Спектр">
  <a:themeElements>
    <a:clrScheme name="Другая 2">
      <a:dk1>
        <a:srgbClr val="183B0A"/>
      </a:dk1>
      <a:lt1>
        <a:srgbClr val="FFFFFF"/>
      </a:lt1>
      <a:dk2>
        <a:srgbClr val="FFFFFF"/>
      </a:dk2>
      <a:lt2>
        <a:srgbClr val="EAE7E4"/>
      </a:lt2>
      <a:accent1>
        <a:srgbClr val="191714"/>
      </a:accent1>
      <a:accent2>
        <a:srgbClr val="191714"/>
      </a:accent2>
      <a:accent3>
        <a:srgbClr val="191714"/>
      </a:accent3>
      <a:accent4>
        <a:srgbClr val="191714"/>
      </a:accent4>
      <a:accent5>
        <a:srgbClr val="191714"/>
      </a:accent5>
      <a:accent6>
        <a:srgbClr val="191714"/>
      </a:accent6>
      <a:hlink>
        <a:srgbClr val="660000"/>
      </a:hlink>
      <a:folHlink>
        <a:srgbClr val="CC33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пектр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9323</TotalTime>
  <Words>1213</Words>
  <Application>Microsoft Office PowerPoint</Application>
  <PresentationFormat>Экран (4:3)</PresentationFormat>
  <Paragraphs>246</Paragraphs>
  <Slides>16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Спектр</vt:lpstr>
      <vt:lpstr>1_Спектр</vt:lpstr>
      <vt:lpstr>Full Process: From Application to Finalization</vt:lpstr>
      <vt:lpstr>   Stages Description</vt:lpstr>
      <vt:lpstr>   Stages Progression</vt:lpstr>
      <vt:lpstr>   Stage 1 - Application</vt:lpstr>
      <vt:lpstr>   Stage 2 – Deliverables</vt:lpstr>
      <vt:lpstr>   Stage 2 – Deliverables</vt:lpstr>
      <vt:lpstr>   Stage 2 – Deliverables</vt:lpstr>
      <vt:lpstr>   Stage 2 – Deliverables</vt:lpstr>
      <vt:lpstr>   Stage 3 – Presentation</vt:lpstr>
      <vt:lpstr>   Next Steps</vt:lpstr>
      <vt:lpstr>   Stage 4 – Planning</vt:lpstr>
      <vt:lpstr>   Stage 5 – Implementation</vt:lpstr>
      <vt:lpstr>   Stage 5 – Implementation                 TBD</vt:lpstr>
      <vt:lpstr>   Stage 6: Finalization                           TBD</vt:lpstr>
      <vt:lpstr>   Stage 6: Finalization                           TBD</vt:lpstr>
      <vt:lpstr>   Guidelines for Applicants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Process</dc:title>
  <dc:creator>Lesya Pishchevskaya</dc:creator>
  <cp:lastModifiedBy>MatevosyanL</cp:lastModifiedBy>
  <cp:revision>101</cp:revision>
  <dcterms:created xsi:type="dcterms:W3CDTF">2013-11-25T18:38:53Z</dcterms:created>
  <dcterms:modified xsi:type="dcterms:W3CDTF">2013-12-27T08:53:28Z</dcterms:modified>
</cp:coreProperties>
</file>