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7" r:id="rId2"/>
  </p:sldMasterIdLst>
  <p:notesMasterIdLst>
    <p:notesMasterId r:id="rId19"/>
  </p:notesMasterIdLst>
  <p:sldIdLst>
    <p:sldId id="257" r:id="rId3"/>
    <p:sldId id="258" r:id="rId4"/>
    <p:sldId id="283" r:id="rId5"/>
    <p:sldId id="259" r:id="rId6"/>
    <p:sldId id="260" r:id="rId7"/>
    <p:sldId id="265" r:id="rId8"/>
    <p:sldId id="275" r:id="rId9"/>
    <p:sldId id="278" r:id="rId10"/>
    <p:sldId id="279" r:id="rId11"/>
    <p:sldId id="284" r:id="rId12"/>
    <p:sldId id="262" r:id="rId13"/>
    <p:sldId id="263" r:id="rId14"/>
    <p:sldId id="280" r:id="rId15"/>
    <p:sldId id="281" r:id="rId16"/>
    <p:sldId id="264" r:id="rId17"/>
    <p:sldId id="28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3B"/>
    <a:srgbClr val="267E35"/>
    <a:srgbClr val="680000"/>
    <a:srgbClr val="5A1B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78" autoAdjust="0"/>
    <p:restoredTop sz="86387" autoAdjust="0"/>
  </p:normalViewPr>
  <p:slideViewPr>
    <p:cSldViewPr snapToGrid="0" snapToObjects="1">
      <p:cViewPr>
        <p:scale>
          <a:sx n="100" d="100"/>
          <a:sy n="100" d="100"/>
        </p:scale>
        <p:origin x="-264" y="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18E262-37AD-CC45-A689-63DF4AADBC14}" type="doc">
      <dgm:prSet loTypeId="urn:microsoft.com/office/officeart/2008/layout/LinedList" loCatId="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38FA6AA5-9FBC-3A44-A20B-D1030FE83032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bg2">
                  <a:lumMod val="10000"/>
                </a:schemeClr>
              </a:solidFill>
            </a:rPr>
            <a:t>1.</a:t>
          </a:r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b="1" dirty="0" smtClean="0">
              <a:solidFill>
                <a:schemeClr val="bg2">
                  <a:lumMod val="10000"/>
                </a:schemeClr>
              </a:solidFill>
            </a:rPr>
            <a:t>Заявка</a:t>
          </a:r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: 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заполните и отправьте аппликационную форму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		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      </a:t>
          </a:r>
          <a:r>
            <a:rPr lang="ru-RU" sz="1600" b="1" i="1" dirty="0" smtClean="0">
              <a:solidFill>
                <a:schemeClr val="bg2">
                  <a:lumMod val="10000"/>
                </a:schemeClr>
              </a:solidFill>
            </a:rPr>
            <a:t>	       </a:t>
          </a:r>
          <a:r>
            <a:rPr lang="en-US" sz="1600" b="1" i="1" dirty="0" smtClean="0">
              <a:solidFill>
                <a:schemeClr val="bg2">
                  <a:lumMod val="10000"/>
                </a:schemeClr>
              </a:solidFill>
            </a:rPr>
            <a:t>2-6 </a:t>
          </a:r>
          <a:r>
            <a:rPr lang="ru-RU" sz="1600" b="1" i="1" dirty="0" smtClean="0">
              <a:solidFill>
                <a:schemeClr val="bg2">
                  <a:lumMod val="10000"/>
                </a:schemeClr>
              </a:solidFill>
            </a:rPr>
            <a:t>недель</a:t>
          </a:r>
          <a:r>
            <a:rPr lang="en-US" sz="1600" b="1" i="1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                                                                              								</a:t>
          </a:r>
          <a:endParaRPr lang="ru-RU" sz="1600" b="1" i="1" dirty="0">
            <a:solidFill>
              <a:schemeClr val="bg2">
                <a:lumMod val="10000"/>
              </a:schemeClr>
            </a:solidFill>
          </a:endParaRPr>
        </a:p>
      </dgm:t>
    </dgm:pt>
    <dgm:pt modelId="{7C3E475D-0DB3-F048-A0EA-A5E926FC56EB}" type="parTrans" cxnId="{547646FD-D589-5545-AB5C-49803DB324D2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27C5EDA4-50F9-8142-B6EE-64FCF156DE24}" type="sibTrans" cxnId="{547646FD-D589-5545-AB5C-49803DB324D2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225D03F3-7986-A243-8E23-EC9BFF08E42E}">
      <dgm:prSet phldrT="[Текст]" custT="1"/>
      <dgm:spPr/>
      <dgm:t>
        <a:bodyPr/>
        <a:lstStyle/>
        <a:p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3</a:t>
          </a:r>
          <a:r>
            <a:rPr lang="ru-RU" sz="1600" b="1" dirty="0" smtClean="0">
              <a:solidFill>
                <a:schemeClr val="bg2">
                  <a:lumMod val="10000"/>
                </a:schemeClr>
              </a:solidFill>
            </a:rPr>
            <a:t>.</a:t>
          </a:r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b="1" dirty="0" smtClean="0">
              <a:solidFill>
                <a:schemeClr val="bg2">
                  <a:lumMod val="10000"/>
                </a:schemeClr>
              </a:solidFill>
            </a:rPr>
            <a:t>Презентация: 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представьте на рассмотрение экспертному совету 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Noosphere Nest                         	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	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								       </a:t>
          </a:r>
          <a:r>
            <a:rPr lang="ru-RU" sz="1600" b="1" i="1" dirty="0" smtClean="0">
              <a:solidFill>
                <a:schemeClr val="bg2">
                  <a:lumMod val="10000"/>
                </a:schemeClr>
              </a:solidFill>
            </a:rPr>
            <a:t>1</a:t>
          </a:r>
          <a:r>
            <a:rPr lang="en-US" sz="1600" b="1" i="1" dirty="0" smtClean="0">
              <a:solidFill>
                <a:schemeClr val="bg2">
                  <a:lumMod val="10000"/>
                </a:schemeClr>
              </a:solidFill>
            </a:rPr>
            <a:t>-2</a:t>
          </a:r>
          <a:r>
            <a:rPr lang="ru-RU" sz="1600" b="1" i="1" dirty="0" smtClean="0">
              <a:solidFill>
                <a:schemeClr val="bg2">
                  <a:lumMod val="10000"/>
                </a:schemeClr>
              </a:solidFill>
            </a:rPr>
            <a:t> недель</a:t>
          </a:r>
          <a:r>
            <a:rPr lang="en-US" sz="1600" b="1" i="1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                                                                          	</a:t>
          </a:r>
          <a:r>
            <a:rPr lang="ru-RU" sz="1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							</a:t>
          </a:r>
          <a:endParaRPr lang="ru-RU" sz="1600" b="1" i="1" dirty="0">
            <a:solidFill>
              <a:schemeClr val="accent6">
                <a:lumMod val="50000"/>
              </a:schemeClr>
            </a:solidFill>
          </a:endParaRPr>
        </a:p>
      </dgm:t>
    </dgm:pt>
    <dgm:pt modelId="{AB43598C-33B1-5849-A2F5-78DD159BF2F3}" type="parTrans" cxnId="{83BB7EF4-51D5-B949-99A7-B6F7E3E1B5EE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94E648CD-BA7E-B448-86E8-99B4B5EBABF3}" type="sibTrans" cxnId="{83BB7EF4-51D5-B949-99A7-B6F7E3E1B5EE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91DBB17F-A354-1540-9639-46CCBCCDAC06}">
      <dgm:prSet phldrT="[Текст]" custT="1"/>
      <dgm:spPr/>
      <dgm:t>
        <a:bodyPr/>
        <a:lstStyle/>
        <a:p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5</a:t>
          </a:r>
          <a:r>
            <a:rPr lang="ru-RU" sz="1600" b="1" dirty="0" smtClean="0">
              <a:solidFill>
                <a:schemeClr val="bg2">
                  <a:lumMod val="10000"/>
                </a:schemeClr>
              </a:solidFill>
            </a:rPr>
            <a:t>. Реализация</a:t>
          </a:r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: 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подготовка проекта к коммерческому запуск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				              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							             </a:t>
          </a:r>
          <a:r>
            <a:rPr lang="ru-RU" sz="1600" b="1" i="1" dirty="0" smtClean="0">
              <a:solidFill>
                <a:schemeClr val="bg2">
                  <a:lumMod val="10000"/>
                </a:schemeClr>
              </a:solidFill>
            </a:rPr>
            <a:t>сроки зависят от проекта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  								</a:t>
          </a:r>
          <a:endParaRPr lang="en-US" sz="1600" b="1" i="1" dirty="0" smtClean="0">
            <a:solidFill>
              <a:schemeClr val="bg2">
                <a:lumMod val="10000"/>
              </a:schemeClr>
            </a:solidFill>
          </a:endParaRPr>
        </a:p>
      </dgm:t>
    </dgm:pt>
    <dgm:pt modelId="{59BD581D-73B2-6A4F-AE9F-92F682135085}" type="parTrans" cxnId="{7910BB6D-634D-7348-B562-2B9DC1C5093C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387EA6E4-F77D-CA4E-988F-956942621B5B}" type="sibTrans" cxnId="{7910BB6D-634D-7348-B562-2B9DC1C5093C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0757BBFF-58EA-6648-9124-70DC7BF93B42}">
      <dgm:prSet phldrT="[Текст]" custT="1"/>
      <dgm:spPr/>
      <dgm:t>
        <a:bodyPr/>
        <a:lstStyle/>
        <a:p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6</a:t>
          </a:r>
          <a:r>
            <a:rPr lang="ru-RU" sz="1600" b="1" dirty="0" smtClean="0">
              <a:solidFill>
                <a:schemeClr val="bg2">
                  <a:lumMod val="10000"/>
                </a:schemeClr>
              </a:solidFill>
            </a:rPr>
            <a:t>. Запуск 						             </a:t>
          </a:r>
          <a:r>
            <a:rPr lang="ru-RU" sz="1600" b="1" i="1" dirty="0" smtClean="0">
              <a:solidFill>
                <a:schemeClr val="bg2">
                  <a:lumMod val="10000"/>
                </a:schemeClr>
              </a:solidFill>
            </a:rPr>
            <a:t>сроки зависят от проекта </a:t>
          </a:r>
          <a:endParaRPr lang="ru-RU" sz="1600" dirty="0">
            <a:solidFill>
              <a:schemeClr val="bg2">
                <a:lumMod val="10000"/>
              </a:schemeClr>
            </a:solidFill>
          </a:endParaRPr>
        </a:p>
      </dgm:t>
    </dgm:pt>
    <dgm:pt modelId="{5233B78D-AB5E-5544-804B-1975DE4CC4ED}" type="parTrans" cxnId="{7A162C7A-9280-7F4A-8A2B-509D45C73B25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F9D3BD56-F27A-0F47-B0BE-9DEA65331735}" type="sibTrans" cxnId="{7A162C7A-9280-7F4A-8A2B-509D45C73B25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018E0A12-4301-8844-AF7E-872759C01416}">
      <dgm:prSet custT="1"/>
      <dgm:spPr/>
      <dgm:t>
        <a:bodyPr/>
        <a:lstStyle/>
        <a:p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2. </a:t>
          </a:r>
          <a:r>
            <a:rPr lang="ru-RU" sz="1600" b="1" dirty="0" smtClean="0">
              <a:solidFill>
                <a:schemeClr val="bg2">
                  <a:lumMod val="10000"/>
                </a:schemeClr>
              </a:solidFill>
            </a:rPr>
            <a:t>Пакет документов</a:t>
          </a:r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: 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подготовьте и представьте экономическое обоснование и  презентацию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  							 			      </a:t>
          </a:r>
          <a:r>
            <a:rPr lang="en-US" sz="1600" b="1" i="1" dirty="0" smtClean="0">
              <a:solidFill>
                <a:schemeClr val="bg2">
                  <a:lumMod val="10000"/>
                </a:schemeClr>
              </a:solidFill>
            </a:rPr>
            <a:t>4-6 </a:t>
          </a:r>
          <a:r>
            <a:rPr lang="ru-RU" sz="1600" b="1" i="1" dirty="0" smtClean="0">
              <a:solidFill>
                <a:schemeClr val="bg2">
                  <a:lumMod val="10000"/>
                </a:schemeClr>
              </a:solidFill>
            </a:rPr>
            <a:t>недель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                                                   </a:t>
          </a:r>
          <a:r>
            <a:rPr lang="ru-RU" sz="1600" dirty="0" smtClean="0">
              <a:solidFill>
                <a:schemeClr val="accent6">
                  <a:lumMod val="50000"/>
                </a:schemeClr>
              </a:solidFill>
            </a:rPr>
            <a:t>							</a:t>
          </a:r>
          <a:endParaRPr lang="en-US" sz="1600" b="1" i="1" dirty="0">
            <a:solidFill>
              <a:schemeClr val="accent6">
                <a:lumMod val="50000"/>
              </a:schemeClr>
            </a:solidFill>
          </a:endParaRPr>
        </a:p>
      </dgm:t>
    </dgm:pt>
    <dgm:pt modelId="{09DF6017-83E4-8D4A-B5A5-44877CCC1228}" type="parTrans" cxnId="{6CA8ECD9-6AA3-B841-8CF6-A36F3206A2F9}">
      <dgm:prSet/>
      <dgm:spPr/>
      <dgm:t>
        <a:bodyPr/>
        <a:lstStyle/>
        <a:p>
          <a:endParaRPr lang="en-US" sz="1600">
            <a:solidFill>
              <a:schemeClr val="accent6">
                <a:lumMod val="50000"/>
              </a:schemeClr>
            </a:solidFill>
          </a:endParaRPr>
        </a:p>
      </dgm:t>
    </dgm:pt>
    <dgm:pt modelId="{02420125-C11D-FA43-873D-34DF03528029}" type="sibTrans" cxnId="{6CA8ECD9-6AA3-B841-8CF6-A36F3206A2F9}">
      <dgm:prSet/>
      <dgm:spPr/>
      <dgm:t>
        <a:bodyPr/>
        <a:lstStyle/>
        <a:p>
          <a:endParaRPr lang="en-US" sz="1600">
            <a:solidFill>
              <a:schemeClr val="accent6">
                <a:lumMod val="50000"/>
              </a:schemeClr>
            </a:solidFill>
          </a:endParaRPr>
        </a:p>
      </dgm:t>
    </dgm:pt>
    <dgm:pt modelId="{2BFD0275-EAE9-984A-9E1A-429ED49CCF57}">
      <dgm:prSet phldrT="[Текст]" custT="1"/>
      <dgm:spPr>
        <a:ln>
          <a:noFill/>
        </a:ln>
      </dgm:spPr>
      <dgm:t>
        <a:bodyPr/>
        <a:lstStyle/>
        <a:p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4</a:t>
          </a:r>
          <a:r>
            <a:rPr lang="ru-RU" sz="1600" b="1" dirty="0" smtClean="0">
              <a:solidFill>
                <a:schemeClr val="bg2">
                  <a:lumMod val="10000"/>
                </a:schemeClr>
              </a:solidFill>
            </a:rPr>
            <a:t>.</a:t>
          </a:r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b="1" dirty="0" smtClean="0">
              <a:solidFill>
                <a:schemeClr val="bg2">
                  <a:lumMod val="10000"/>
                </a:schemeClr>
              </a:solidFill>
            </a:rPr>
            <a:t>Планирование</a:t>
          </a:r>
          <a:r>
            <a:rPr lang="en-US" sz="1600" b="1" dirty="0" smtClean="0">
              <a:solidFill>
                <a:schemeClr val="bg2">
                  <a:lumMod val="10000"/>
                </a:schemeClr>
              </a:solidFill>
            </a:rPr>
            <a:t>: </a:t>
          </a:r>
          <a:r>
            <a:rPr lang="ru-RU" sz="1600" b="1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составьте пошаговый план реализации Вашей идеи 	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                </a:t>
          </a:r>
          <a:r>
            <a:rPr lang="ru-RU" sz="1600" dirty="0" smtClean="0">
              <a:solidFill>
                <a:schemeClr val="bg2">
                  <a:lumMod val="10000"/>
                </a:schemeClr>
              </a:solidFill>
            </a:rPr>
            <a:t>      </a:t>
          </a:r>
          <a:r>
            <a:rPr lang="en-US" sz="1600" b="1" i="1" dirty="0" smtClean="0">
              <a:solidFill>
                <a:schemeClr val="bg2">
                  <a:lumMod val="10000"/>
                </a:schemeClr>
              </a:solidFill>
            </a:rPr>
            <a:t>4</a:t>
          </a:r>
          <a:r>
            <a:rPr lang="ru-RU" sz="1600" b="1" i="1" dirty="0" smtClean="0">
              <a:solidFill>
                <a:schemeClr val="bg2">
                  <a:lumMod val="10000"/>
                </a:schemeClr>
              </a:solidFill>
            </a:rPr>
            <a:t>-</a:t>
          </a:r>
          <a:r>
            <a:rPr lang="en-US" sz="1600" b="1" i="1" dirty="0" smtClean="0">
              <a:solidFill>
                <a:schemeClr val="bg2">
                  <a:lumMod val="10000"/>
                </a:schemeClr>
              </a:solidFill>
            </a:rPr>
            <a:t>6 </a:t>
          </a:r>
          <a:r>
            <a:rPr lang="ru-RU" sz="1600" b="1" i="1" dirty="0" smtClean="0">
              <a:solidFill>
                <a:schemeClr val="bg2">
                  <a:lumMod val="10000"/>
                </a:schemeClr>
              </a:solidFill>
            </a:rPr>
            <a:t>недель</a:t>
          </a:r>
          <a:r>
            <a:rPr lang="en-US" sz="1600" dirty="0" smtClean="0">
              <a:solidFill>
                <a:schemeClr val="bg2">
                  <a:lumMod val="10000"/>
                </a:schemeClr>
              </a:solidFill>
            </a:rPr>
            <a:t>        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			                    				                               </a:t>
          </a:r>
          <a:r>
            <a:rPr lang="en-US" sz="1600" b="1" i="1" dirty="0" smtClean="0">
              <a:solidFill>
                <a:schemeClr val="accent6">
                  <a:lumMod val="50000"/>
                </a:schemeClr>
              </a:solidFill>
            </a:rPr>
            <a:t>   								</a:t>
          </a:r>
          <a:endParaRPr lang="ru-RU" sz="1600" b="1" i="1" dirty="0">
            <a:solidFill>
              <a:schemeClr val="accent6">
                <a:lumMod val="50000"/>
              </a:schemeClr>
            </a:solidFill>
          </a:endParaRPr>
        </a:p>
      </dgm:t>
    </dgm:pt>
    <dgm:pt modelId="{BF11CDD1-278B-3840-A6F7-24B074E04BA7}" type="sibTrans" cxnId="{847E2F8C-E75F-F044-B354-54235CBDA1E7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3E43B1E3-B0D4-FF49-BBE0-88EECD85F6D3}" type="parTrans" cxnId="{847E2F8C-E75F-F044-B354-54235CBDA1E7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5963CBCA-DBD3-3648-94C6-10AB0123A12E}" type="pres">
      <dgm:prSet presAssocID="{BB18E262-37AD-CC45-A689-63DF4AADBC1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C69D791-E584-FC40-AA32-38093D5E279A}" type="pres">
      <dgm:prSet presAssocID="{38FA6AA5-9FBC-3A44-A20B-D1030FE83032}" presName="thickLine" presStyleLbl="alignNode1" presStyleIdx="0" presStyleCnt="6"/>
      <dgm:spPr/>
    </dgm:pt>
    <dgm:pt modelId="{B8E8D9EF-20AD-0F48-B7B8-E3EFFDAABD2F}" type="pres">
      <dgm:prSet presAssocID="{38FA6AA5-9FBC-3A44-A20B-D1030FE83032}" presName="horz1" presStyleCnt="0"/>
      <dgm:spPr/>
    </dgm:pt>
    <dgm:pt modelId="{D0D6663A-42FD-694B-B9D3-21CEE1911FA0}" type="pres">
      <dgm:prSet presAssocID="{38FA6AA5-9FBC-3A44-A20B-D1030FE83032}" presName="tx1" presStyleLbl="revTx" presStyleIdx="0" presStyleCnt="6"/>
      <dgm:spPr/>
      <dgm:t>
        <a:bodyPr/>
        <a:lstStyle/>
        <a:p>
          <a:endParaRPr lang="en-US"/>
        </a:p>
      </dgm:t>
    </dgm:pt>
    <dgm:pt modelId="{28BAA4BA-0A59-0948-B9D6-54C66FE35273}" type="pres">
      <dgm:prSet presAssocID="{38FA6AA5-9FBC-3A44-A20B-D1030FE83032}" presName="vert1" presStyleCnt="0"/>
      <dgm:spPr/>
    </dgm:pt>
    <dgm:pt modelId="{4DF6B1E4-A98F-3B44-92D6-1EFC79A587C5}" type="pres">
      <dgm:prSet presAssocID="{018E0A12-4301-8844-AF7E-872759C01416}" presName="thickLine" presStyleLbl="alignNode1" presStyleIdx="1" presStyleCnt="6"/>
      <dgm:spPr/>
    </dgm:pt>
    <dgm:pt modelId="{77A55B64-6263-8D46-AFF0-27134614D367}" type="pres">
      <dgm:prSet presAssocID="{018E0A12-4301-8844-AF7E-872759C01416}" presName="horz1" presStyleCnt="0"/>
      <dgm:spPr/>
    </dgm:pt>
    <dgm:pt modelId="{08C792D2-F399-0F4B-AE40-B262F5C6ECC0}" type="pres">
      <dgm:prSet presAssocID="{018E0A12-4301-8844-AF7E-872759C01416}" presName="tx1" presStyleLbl="revTx" presStyleIdx="1" presStyleCnt="6"/>
      <dgm:spPr/>
      <dgm:t>
        <a:bodyPr/>
        <a:lstStyle/>
        <a:p>
          <a:endParaRPr lang="en-US"/>
        </a:p>
      </dgm:t>
    </dgm:pt>
    <dgm:pt modelId="{A39C74DC-4CE7-E943-A339-3FE7B6ADF704}" type="pres">
      <dgm:prSet presAssocID="{018E0A12-4301-8844-AF7E-872759C01416}" presName="vert1" presStyleCnt="0"/>
      <dgm:spPr/>
    </dgm:pt>
    <dgm:pt modelId="{307746EC-04F9-D744-BD9E-E13309F53EF3}" type="pres">
      <dgm:prSet presAssocID="{225D03F3-7986-A243-8E23-EC9BFF08E42E}" presName="thickLine" presStyleLbl="alignNode1" presStyleIdx="2" presStyleCnt="6"/>
      <dgm:spPr/>
    </dgm:pt>
    <dgm:pt modelId="{BE0DDA5B-A9F4-3B4F-8D77-86FE09402FD8}" type="pres">
      <dgm:prSet presAssocID="{225D03F3-7986-A243-8E23-EC9BFF08E42E}" presName="horz1" presStyleCnt="0"/>
      <dgm:spPr/>
    </dgm:pt>
    <dgm:pt modelId="{FFBC0EBB-D132-F344-8A71-DFBC1E6B6FEC}" type="pres">
      <dgm:prSet presAssocID="{225D03F3-7986-A243-8E23-EC9BFF08E42E}" presName="tx1" presStyleLbl="revTx" presStyleIdx="2" presStyleCnt="6"/>
      <dgm:spPr/>
      <dgm:t>
        <a:bodyPr/>
        <a:lstStyle/>
        <a:p>
          <a:endParaRPr lang="en-US"/>
        </a:p>
      </dgm:t>
    </dgm:pt>
    <dgm:pt modelId="{80344FB6-79E0-584A-B032-10D5D916D107}" type="pres">
      <dgm:prSet presAssocID="{225D03F3-7986-A243-8E23-EC9BFF08E42E}" presName="vert1" presStyleCnt="0"/>
      <dgm:spPr/>
    </dgm:pt>
    <dgm:pt modelId="{1FBC0CBB-9C9E-4A45-80F2-75FE248EDF81}" type="pres">
      <dgm:prSet presAssocID="{2BFD0275-EAE9-984A-9E1A-429ED49CCF57}" presName="thickLine" presStyleLbl="alignNode1" presStyleIdx="3" presStyleCnt="6"/>
      <dgm:spPr/>
    </dgm:pt>
    <dgm:pt modelId="{A17F8446-982E-2547-AD77-82626263B73F}" type="pres">
      <dgm:prSet presAssocID="{2BFD0275-EAE9-984A-9E1A-429ED49CCF57}" presName="horz1" presStyleCnt="0"/>
      <dgm:spPr/>
    </dgm:pt>
    <dgm:pt modelId="{7F716EF0-F138-AE4F-A252-12C8FC232E36}" type="pres">
      <dgm:prSet presAssocID="{2BFD0275-EAE9-984A-9E1A-429ED49CCF57}" presName="tx1" presStyleLbl="revTx" presStyleIdx="3" presStyleCnt="6"/>
      <dgm:spPr/>
      <dgm:t>
        <a:bodyPr/>
        <a:lstStyle/>
        <a:p>
          <a:endParaRPr lang="en-US"/>
        </a:p>
      </dgm:t>
    </dgm:pt>
    <dgm:pt modelId="{1DCB9A15-6DF5-B84A-A054-B68E6C498F41}" type="pres">
      <dgm:prSet presAssocID="{2BFD0275-EAE9-984A-9E1A-429ED49CCF57}" presName="vert1" presStyleCnt="0"/>
      <dgm:spPr/>
    </dgm:pt>
    <dgm:pt modelId="{3613B760-49A0-ED48-BB55-F88C1BCF4402}" type="pres">
      <dgm:prSet presAssocID="{91DBB17F-A354-1540-9639-46CCBCCDAC06}" presName="thickLine" presStyleLbl="alignNode1" presStyleIdx="4" presStyleCnt="6"/>
      <dgm:spPr/>
    </dgm:pt>
    <dgm:pt modelId="{B92A2FBF-03B6-B642-B97D-63B146943171}" type="pres">
      <dgm:prSet presAssocID="{91DBB17F-A354-1540-9639-46CCBCCDAC06}" presName="horz1" presStyleCnt="0"/>
      <dgm:spPr/>
    </dgm:pt>
    <dgm:pt modelId="{9DAF3F13-E1E7-2C45-9A3C-6E0F63EF7E43}" type="pres">
      <dgm:prSet presAssocID="{91DBB17F-A354-1540-9639-46CCBCCDAC06}" presName="tx1" presStyleLbl="revTx" presStyleIdx="4" presStyleCnt="6"/>
      <dgm:spPr/>
      <dgm:t>
        <a:bodyPr/>
        <a:lstStyle/>
        <a:p>
          <a:endParaRPr lang="en-US"/>
        </a:p>
      </dgm:t>
    </dgm:pt>
    <dgm:pt modelId="{50F83D2C-7DB6-B74B-AE6A-BE4E5BB41984}" type="pres">
      <dgm:prSet presAssocID="{91DBB17F-A354-1540-9639-46CCBCCDAC06}" presName="vert1" presStyleCnt="0"/>
      <dgm:spPr/>
    </dgm:pt>
    <dgm:pt modelId="{30801D25-E002-3448-9270-73554A42EA1C}" type="pres">
      <dgm:prSet presAssocID="{0757BBFF-58EA-6648-9124-70DC7BF93B42}" presName="thickLine" presStyleLbl="alignNode1" presStyleIdx="5" presStyleCnt="6"/>
      <dgm:spPr/>
    </dgm:pt>
    <dgm:pt modelId="{AF37CEB7-CEC0-3E44-A335-0EC909C73212}" type="pres">
      <dgm:prSet presAssocID="{0757BBFF-58EA-6648-9124-70DC7BF93B42}" presName="horz1" presStyleCnt="0"/>
      <dgm:spPr/>
    </dgm:pt>
    <dgm:pt modelId="{98454442-D5FB-CA45-8439-E1F6989D3E65}" type="pres">
      <dgm:prSet presAssocID="{0757BBFF-58EA-6648-9124-70DC7BF93B42}" presName="tx1" presStyleLbl="revTx" presStyleIdx="5" presStyleCnt="6"/>
      <dgm:spPr/>
      <dgm:t>
        <a:bodyPr/>
        <a:lstStyle/>
        <a:p>
          <a:endParaRPr lang="en-US"/>
        </a:p>
      </dgm:t>
    </dgm:pt>
    <dgm:pt modelId="{AC600249-B628-F642-9C29-817953FD1171}" type="pres">
      <dgm:prSet presAssocID="{0757BBFF-58EA-6648-9124-70DC7BF93B42}" presName="vert1" presStyleCnt="0"/>
      <dgm:spPr/>
    </dgm:pt>
  </dgm:ptLst>
  <dgm:cxnLst>
    <dgm:cxn modelId="{0C773896-8F57-A346-B060-EACD9AC7D33E}" type="presOf" srcId="{018E0A12-4301-8844-AF7E-872759C01416}" destId="{08C792D2-F399-0F4B-AE40-B262F5C6ECC0}" srcOrd="0" destOrd="0" presId="urn:microsoft.com/office/officeart/2008/layout/LinedList"/>
    <dgm:cxn modelId="{7910BB6D-634D-7348-B562-2B9DC1C5093C}" srcId="{BB18E262-37AD-CC45-A689-63DF4AADBC14}" destId="{91DBB17F-A354-1540-9639-46CCBCCDAC06}" srcOrd="4" destOrd="0" parTransId="{59BD581D-73B2-6A4F-AE9F-92F682135085}" sibTransId="{387EA6E4-F77D-CA4E-988F-956942621B5B}"/>
    <dgm:cxn modelId="{7A162C7A-9280-7F4A-8A2B-509D45C73B25}" srcId="{BB18E262-37AD-CC45-A689-63DF4AADBC14}" destId="{0757BBFF-58EA-6648-9124-70DC7BF93B42}" srcOrd="5" destOrd="0" parTransId="{5233B78D-AB5E-5544-804B-1975DE4CC4ED}" sibTransId="{F9D3BD56-F27A-0F47-B0BE-9DEA65331735}"/>
    <dgm:cxn modelId="{6CA8ECD9-6AA3-B841-8CF6-A36F3206A2F9}" srcId="{BB18E262-37AD-CC45-A689-63DF4AADBC14}" destId="{018E0A12-4301-8844-AF7E-872759C01416}" srcOrd="1" destOrd="0" parTransId="{09DF6017-83E4-8D4A-B5A5-44877CCC1228}" sibTransId="{02420125-C11D-FA43-873D-34DF03528029}"/>
    <dgm:cxn modelId="{177BC270-E36E-0D40-9F20-AD3BE0859AB3}" type="presOf" srcId="{0757BBFF-58EA-6648-9124-70DC7BF93B42}" destId="{98454442-D5FB-CA45-8439-E1F6989D3E65}" srcOrd="0" destOrd="0" presId="urn:microsoft.com/office/officeart/2008/layout/LinedList"/>
    <dgm:cxn modelId="{1DF05A9C-9141-AB4B-A312-D4A2B33D53F2}" type="presOf" srcId="{2BFD0275-EAE9-984A-9E1A-429ED49CCF57}" destId="{7F716EF0-F138-AE4F-A252-12C8FC232E36}" srcOrd="0" destOrd="0" presId="urn:microsoft.com/office/officeart/2008/layout/LinedList"/>
    <dgm:cxn modelId="{547646FD-D589-5545-AB5C-49803DB324D2}" srcId="{BB18E262-37AD-CC45-A689-63DF4AADBC14}" destId="{38FA6AA5-9FBC-3A44-A20B-D1030FE83032}" srcOrd="0" destOrd="0" parTransId="{7C3E475D-0DB3-F048-A0EA-A5E926FC56EB}" sibTransId="{27C5EDA4-50F9-8142-B6EE-64FCF156DE24}"/>
    <dgm:cxn modelId="{65414986-D269-8948-BDDA-5A5D3C6A306C}" type="presOf" srcId="{38FA6AA5-9FBC-3A44-A20B-D1030FE83032}" destId="{D0D6663A-42FD-694B-B9D3-21CEE1911FA0}" srcOrd="0" destOrd="0" presId="urn:microsoft.com/office/officeart/2008/layout/LinedList"/>
    <dgm:cxn modelId="{4B5E86EA-8817-034E-8DFC-D15DBB2B133B}" type="presOf" srcId="{91DBB17F-A354-1540-9639-46CCBCCDAC06}" destId="{9DAF3F13-E1E7-2C45-9A3C-6E0F63EF7E43}" srcOrd="0" destOrd="0" presId="urn:microsoft.com/office/officeart/2008/layout/LinedList"/>
    <dgm:cxn modelId="{847E2F8C-E75F-F044-B354-54235CBDA1E7}" srcId="{BB18E262-37AD-CC45-A689-63DF4AADBC14}" destId="{2BFD0275-EAE9-984A-9E1A-429ED49CCF57}" srcOrd="3" destOrd="0" parTransId="{3E43B1E3-B0D4-FF49-BBE0-88EECD85F6D3}" sibTransId="{BF11CDD1-278B-3840-A6F7-24B074E04BA7}"/>
    <dgm:cxn modelId="{1C57F19B-2C79-1F43-A8BF-653F7D91561D}" type="presOf" srcId="{BB18E262-37AD-CC45-A689-63DF4AADBC14}" destId="{5963CBCA-DBD3-3648-94C6-10AB0123A12E}" srcOrd="0" destOrd="0" presId="urn:microsoft.com/office/officeart/2008/layout/LinedList"/>
    <dgm:cxn modelId="{65190068-9CE6-BE46-A2DF-8F9AC45DAF77}" type="presOf" srcId="{225D03F3-7986-A243-8E23-EC9BFF08E42E}" destId="{FFBC0EBB-D132-F344-8A71-DFBC1E6B6FEC}" srcOrd="0" destOrd="0" presId="urn:microsoft.com/office/officeart/2008/layout/LinedList"/>
    <dgm:cxn modelId="{83BB7EF4-51D5-B949-99A7-B6F7E3E1B5EE}" srcId="{BB18E262-37AD-CC45-A689-63DF4AADBC14}" destId="{225D03F3-7986-A243-8E23-EC9BFF08E42E}" srcOrd="2" destOrd="0" parTransId="{AB43598C-33B1-5849-A2F5-78DD159BF2F3}" sibTransId="{94E648CD-BA7E-B448-86E8-99B4B5EBABF3}"/>
    <dgm:cxn modelId="{3A3AE023-3036-524C-9AAD-6D9E802DE3A8}" type="presParOf" srcId="{5963CBCA-DBD3-3648-94C6-10AB0123A12E}" destId="{6C69D791-E584-FC40-AA32-38093D5E279A}" srcOrd="0" destOrd="0" presId="urn:microsoft.com/office/officeart/2008/layout/LinedList"/>
    <dgm:cxn modelId="{C9DA7E38-0A6C-6648-BC14-E11633775FD5}" type="presParOf" srcId="{5963CBCA-DBD3-3648-94C6-10AB0123A12E}" destId="{B8E8D9EF-20AD-0F48-B7B8-E3EFFDAABD2F}" srcOrd="1" destOrd="0" presId="urn:microsoft.com/office/officeart/2008/layout/LinedList"/>
    <dgm:cxn modelId="{4FCA67DB-9B85-5D47-8F1F-D683E58E2276}" type="presParOf" srcId="{B8E8D9EF-20AD-0F48-B7B8-E3EFFDAABD2F}" destId="{D0D6663A-42FD-694B-B9D3-21CEE1911FA0}" srcOrd="0" destOrd="0" presId="urn:microsoft.com/office/officeart/2008/layout/LinedList"/>
    <dgm:cxn modelId="{9A2EC5E4-52C9-AE48-AE01-62C8A5E48679}" type="presParOf" srcId="{B8E8D9EF-20AD-0F48-B7B8-E3EFFDAABD2F}" destId="{28BAA4BA-0A59-0948-B9D6-54C66FE35273}" srcOrd="1" destOrd="0" presId="urn:microsoft.com/office/officeart/2008/layout/LinedList"/>
    <dgm:cxn modelId="{24506F97-B16F-5C49-B568-E304D4C8196D}" type="presParOf" srcId="{5963CBCA-DBD3-3648-94C6-10AB0123A12E}" destId="{4DF6B1E4-A98F-3B44-92D6-1EFC79A587C5}" srcOrd="2" destOrd="0" presId="urn:microsoft.com/office/officeart/2008/layout/LinedList"/>
    <dgm:cxn modelId="{DB24ACEF-30C9-F34A-9F1D-D4A48EEEE69E}" type="presParOf" srcId="{5963CBCA-DBD3-3648-94C6-10AB0123A12E}" destId="{77A55B64-6263-8D46-AFF0-27134614D367}" srcOrd="3" destOrd="0" presId="urn:microsoft.com/office/officeart/2008/layout/LinedList"/>
    <dgm:cxn modelId="{80085E25-A6F0-4C47-B717-641266BF7C8D}" type="presParOf" srcId="{77A55B64-6263-8D46-AFF0-27134614D367}" destId="{08C792D2-F399-0F4B-AE40-B262F5C6ECC0}" srcOrd="0" destOrd="0" presId="urn:microsoft.com/office/officeart/2008/layout/LinedList"/>
    <dgm:cxn modelId="{3B615CD7-9E3B-284B-A8EE-8A1D1493FE79}" type="presParOf" srcId="{77A55B64-6263-8D46-AFF0-27134614D367}" destId="{A39C74DC-4CE7-E943-A339-3FE7B6ADF704}" srcOrd="1" destOrd="0" presId="urn:microsoft.com/office/officeart/2008/layout/LinedList"/>
    <dgm:cxn modelId="{FDE95AC1-F80E-C34E-8E32-55C320FCF5FC}" type="presParOf" srcId="{5963CBCA-DBD3-3648-94C6-10AB0123A12E}" destId="{307746EC-04F9-D744-BD9E-E13309F53EF3}" srcOrd="4" destOrd="0" presId="urn:microsoft.com/office/officeart/2008/layout/LinedList"/>
    <dgm:cxn modelId="{D45D09BF-6D4B-5B4F-A45B-E07B8E3DB7CF}" type="presParOf" srcId="{5963CBCA-DBD3-3648-94C6-10AB0123A12E}" destId="{BE0DDA5B-A9F4-3B4F-8D77-86FE09402FD8}" srcOrd="5" destOrd="0" presId="urn:microsoft.com/office/officeart/2008/layout/LinedList"/>
    <dgm:cxn modelId="{C3618A2B-8076-1040-84FA-B65B6A4FE7D5}" type="presParOf" srcId="{BE0DDA5B-A9F4-3B4F-8D77-86FE09402FD8}" destId="{FFBC0EBB-D132-F344-8A71-DFBC1E6B6FEC}" srcOrd="0" destOrd="0" presId="urn:microsoft.com/office/officeart/2008/layout/LinedList"/>
    <dgm:cxn modelId="{D1899374-1989-DE4F-83A1-3DC9CE85B23A}" type="presParOf" srcId="{BE0DDA5B-A9F4-3B4F-8D77-86FE09402FD8}" destId="{80344FB6-79E0-584A-B032-10D5D916D107}" srcOrd="1" destOrd="0" presId="urn:microsoft.com/office/officeart/2008/layout/LinedList"/>
    <dgm:cxn modelId="{58108C80-30C0-9245-A57E-68FBF3B59FAE}" type="presParOf" srcId="{5963CBCA-DBD3-3648-94C6-10AB0123A12E}" destId="{1FBC0CBB-9C9E-4A45-80F2-75FE248EDF81}" srcOrd="6" destOrd="0" presId="urn:microsoft.com/office/officeart/2008/layout/LinedList"/>
    <dgm:cxn modelId="{EE7FE6F1-9C39-AC4F-9518-7D07B71575DB}" type="presParOf" srcId="{5963CBCA-DBD3-3648-94C6-10AB0123A12E}" destId="{A17F8446-982E-2547-AD77-82626263B73F}" srcOrd="7" destOrd="0" presId="urn:microsoft.com/office/officeart/2008/layout/LinedList"/>
    <dgm:cxn modelId="{EFAE06D6-DDC6-DB47-A506-C095BFF180E3}" type="presParOf" srcId="{A17F8446-982E-2547-AD77-82626263B73F}" destId="{7F716EF0-F138-AE4F-A252-12C8FC232E36}" srcOrd="0" destOrd="0" presId="urn:microsoft.com/office/officeart/2008/layout/LinedList"/>
    <dgm:cxn modelId="{3C871543-FC66-F04D-AEB4-EC8ACB3C16E5}" type="presParOf" srcId="{A17F8446-982E-2547-AD77-82626263B73F}" destId="{1DCB9A15-6DF5-B84A-A054-B68E6C498F41}" srcOrd="1" destOrd="0" presId="urn:microsoft.com/office/officeart/2008/layout/LinedList"/>
    <dgm:cxn modelId="{10B0C4DA-1394-074B-97F2-A6DA62B296E1}" type="presParOf" srcId="{5963CBCA-DBD3-3648-94C6-10AB0123A12E}" destId="{3613B760-49A0-ED48-BB55-F88C1BCF4402}" srcOrd="8" destOrd="0" presId="urn:microsoft.com/office/officeart/2008/layout/LinedList"/>
    <dgm:cxn modelId="{F7BD8FFD-1213-AA41-A515-246FC9724FD2}" type="presParOf" srcId="{5963CBCA-DBD3-3648-94C6-10AB0123A12E}" destId="{B92A2FBF-03B6-B642-B97D-63B146943171}" srcOrd="9" destOrd="0" presId="urn:microsoft.com/office/officeart/2008/layout/LinedList"/>
    <dgm:cxn modelId="{3EFFFBCC-C445-6041-801B-61146896300C}" type="presParOf" srcId="{B92A2FBF-03B6-B642-B97D-63B146943171}" destId="{9DAF3F13-E1E7-2C45-9A3C-6E0F63EF7E43}" srcOrd="0" destOrd="0" presId="urn:microsoft.com/office/officeart/2008/layout/LinedList"/>
    <dgm:cxn modelId="{D7DB5E36-1F57-104B-835E-C9A8C574235B}" type="presParOf" srcId="{B92A2FBF-03B6-B642-B97D-63B146943171}" destId="{50F83D2C-7DB6-B74B-AE6A-BE4E5BB41984}" srcOrd="1" destOrd="0" presId="urn:microsoft.com/office/officeart/2008/layout/LinedList"/>
    <dgm:cxn modelId="{62BCA954-3F37-2E4A-A269-7E35A88F43BD}" type="presParOf" srcId="{5963CBCA-DBD3-3648-94C6-10AB0123A12E}" destId="{30801D25-E002-3448-9270-73554A42EA1C}" srcOrd="10" destOrd="0" presId="urn:microsoft.com/office/officeart/2008/layout/LinedList"/>
    <dgm:cxn modelId="{F91F4461-91B6-CA41-A21E-933A6785FAEF}" type="presParOf" srcId="{5963CBCA-DBD3-3648-94C6-10AB0123A12E}" destId="{AF37CEB7-CEC0-3E44-A335-0EC909C73212}" srcOrd="11" destOrd="0" presId="urn:microsoft.com/office/officeart/2008/layout/LinedList"/>
    <dgm:cxn modelId="{68143032-61EF-0745-80E0-D7B47C03E6A6}" type="presParOf" srcId="{AF37CEB7-CEC0-3E44-A335-0EC909C73212}" destId="{98454442-D5FB-CA45-8439-E1F6989D3E65}" srcOrd="0" destOrd="0" presId="urn:microsoft.com/office/officeart/2008/layout/LinedList"/>
    <dgm:cxn modelId="{7E37C20B-E7B2-3843-9AB2-C899D66D3D3D}" type="presParOf" srcId="{AF37CEB7-CEC0-3E44-A335-0EC909C73212}" destId="{AC600249-B628-F642-9C29-817953FD117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9D791-E584-FC40-AA32-38093D5E279A}">
      <dsp:nvSpPr>
        <dsp:cNvPr id="0" name=""/>
        <dsp:cNvSpPr/>
      </dsp:nvSpPr>
      <dsp:spPr>
        <a:xfrm>
          <a:off x="0" y="2128"/>
          <a:ext cx="852403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6663A-42FD-694B-B9D3-21CEE1911FA0}">
      <dsp:nvSpPr>
        <dsp:cNvPr id="0" name=""/>
        <dsp:cNvSpPr/>
      </dsp:nvSpPr>
      <dsp:spPr>
        <a:xfrm>
          <a:off x="0" y="2128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2">
                  <a:lumMod val="10000"/>
                </a:schemeClr>
              </a:solidFill>
            </a:rPr>
            <a:t>1.</a:t>
          </a: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b="1" kern="1200" dirty="0" smtClean="0">
              <a:solidFill>
                <a:schemeClr val="bg2">
                  <a:lumMod val="10000"/>
                </a:schemeClr>
              </a:solidFill>
            </a:rPr>
            <a:t>Заявка</a:t>
          </a: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: 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заполните и отправьте аппликационную форму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		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      </a:t>
          </a:r>
          <a:r>
            <a:rPr lang="ru-RU" sz="1600" b="1" i="1" kern="1200" dirty="0" smtClean="0">
              <a:solidFill>
                <a:schemeClr val="bg2">
                  <a:lumMod val="10000"/>
                </a:schemeClr>
              </a:solidFill>
            </a:rPr>
            <a:t>	       </a:t>
          </a:r>
          <a:r>
            <a:rPr lang="en-US" sz="1600" b="1" i="1" kern="1200" dirty="0" smtClean="0">
              <a:solidFill>
                <a:schemeClr val="bg2">
                  <a:lumMod val="10000"/>
                </a:schemeClr>
              </a:solidFill>
            </a:rPr>
            <a:t>2-6 </a:t>
          </a:r>
          <a:r>
            <a:rPr lang="ru-RU" sz="1600" b="1" i="1" kern="1200" dirty="0" smtClean="0">
              <a:solidFill>
                <a:schemeClr val="bg2">
                  <a:lumMod val="10000"/>
                </a:schemeClr>
              </a:solidFill>
            </a:rPr>
            <a:t>недель</a:t>
          </a:r>
          <a:r>
            <a:rPr lang="en-US" sz="1600" b="1" i="1" kern="12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                                                                              								</a:t>
          </a:r>
          <a:endParaRPr lang="ru-RU" sz="1600" b="1" i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0" y="2128"/>
        <a:ext cx="8524035" cy="725823"/>
      </dsp:txXfrm>
    </dsp:sp>
    <dsp:sp modelId="{4DF6B1E4-A98F-3B44-92D6-1EFC79A587C5}">
      <dsp:nvSpPr>
        <dsp:cNvPr id="0" name=""/>
        <dsp:cNvSpPr/>
      </dsp:nvSpPr>
      <dsp:spPr>
        <a:xfrm>
          <a:off x="0" y="727952"/>
          <a:ext cx="852403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8C792D2-F399-0F4B-AE40-B262F5C6ECC0}">
      <dsp:nvSpPr>
        <dsp:cNvPr id="0" name=""/>
        <dsp:cNvSpPr/>
      </dsp:nvSpPr>
      <dsp:spPr>
        <a:xfrm>
          <a:off x="0" y="727952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2. </a:t>
          </a:r>
          <a:r>
            <a:rPr lang="ru-RU" sz="1600" b="1" kern="1200" dirty="0" smtClean="0">
              <a:solidFill>
                <a:schemeClr val="bg2">
                  <a:lumMod val="10000"/>
                </a:schemeClr>
              </a:solidFill>
            </a:rPr>
            <a:t>Пакет документов</a:t>
          </a: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: 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подготовьте и представьте экономическое обоснование и  презентацию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  							 			      </a:t>
          </a:r>
          <a:r>
            <a:rPr lang="en-US" sz="1600" b="1" i="1" kern="1200" dirty="0" smtClean="0">
              <a:solidFill>
                <a:schemeClr val="bg2">
                  <a:lumMod val="10000"/>
                </a:schemeClr>
              </a:solidFill>
            </a:rPr>
            <a:t>4-6 </a:t>
          </a:r>
          <a:r>
            <a:rPr lang="ru-RU" sz="1600" b="1" i="1" kern="1200" dirty="0" smtClean="0">
              <a:solidFill>
                <a:schemeClr val="bg2">
                  <a:lumMod val="10000"/>
                </a:schemeClr>
              </a:solidFill>
            </a:rPr>
            <a:t>недель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                                                   </a:t>
          </a:r>
          <a:r>
            <a:rPr lang="ru-RU" sz="1600" kern="1200" dirty="0" smtClean="0">
              <a:solidFill>
                <a:schemeClr val="accent6">
                  <a:lumMod val="50000"/>
                </a:schemeClr>
              </a:solidFill>
            </a:rPr>
            <a:t>							</a:t>
          </a:r>
          <a:endParaRPr lang="en-US" sz="1600" b="1" i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0" y="727952"/>
        <a:ext cx="8524035" cy="725823"/>
      </dsp:txXfrm>
    </dsp:sp>
    <dsp:sp modelId="{307746EC-04F9-D744-BD9E-E13309F53EF3}">
      <dsp:nvSpPr>
        <dsp:cNvPr id="0" name=""/>
        <dsp:cNvSpPr/>
      </dsp:nvSpPr>
      <dsp:spPr>
        <a:xfrm>
          <a:off x="0" y="1453776"/>
          <a:ext cx="8524035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FBC0EBB-D132-F344-8A71-DFBC1E6B6FEC}">
      <dsp:nvSpPr>
        <dsp:cNvPr id="0" name=""/>
        <dsp:cNvSpPr/>
      </dsp:nvSpPr>
      <dsp:spPr>
        <a:xfrm>
          <a:off x="0" y="1453776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3</a:t>
          </a:r>
          <a:r>
            <a:rPr lang="ru-RU" sz="1600" b="1" kern="1200" dirty="0" smtClean="0">
              <a:solidFill>
                <a:schemeClr val="bg2">
                  <a:lumMod val="10000"/>
                </a:schemeClr>
              </a:solidFill>
            </a:rPr>
            <a:t>.</a:t>
          </a: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b="1" kern="1200" dirty="0" smtClean="0">
              <a:solidFill>
                <a:schemeClr val="bg2">
                  <a:lumMod val="10000"/>
                </a:schemeClr>
              </a:solidFill>
            </a:rPr>
            <a:t>Презентация: 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представьте на рассмотрение экспертному совету 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Noosphere Nest                         	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	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								       </a:t>
          </a:r>
          <a:r>
            <a:rPr lang="ru-RU" sz="1600" b="1" i="1" kern="1200" dirty="0" smtClean="0">
              <a:solidFill>
                <a:schemeClr val="bg2">
                  <a:lumMod val="10000"/>
                </a:schemeClr>
              </a:solidFill>
            </a:rPr>
            <a:t>1</a:t>
          </a:r>
          <a:r>
            <a:rPr lang="en-US" sz="1600" b="1" i="1" kern="1200" dirty="0" smtClean="0">
              <a:solidFill>
                <a:schemeClr val="bg2">
                  <a:lumMod val="10000"/>
                </a:schemeClr>
              </a:solidFill>
            </a:rPr>
            <a:t>-2</a:t>
          </a:r>
          <a:r>
            <a:rPr lang="ru-RU" sz="1600" b="1" i="1" kern="1200" dirty="0" smtClean="0">
              <a:solidFill>
                <a:schemeClr val="bg2">
                  <a:lumMod val="10000"/>
                </a:schemeClr>
              </a:solidFill>
            </a:rPr>
            <a:t> недель</a:t>
          </a:r>
          <a:r>
            <a:rPr lang="en-US" sz="1600" b="1" i="1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                                                                          	</a:t>
          </a:r>
          <a:r>
            <a:rPr lang="ru-RU" sz="1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							</a:t>
          </a:r>
          <a:endParaRPr lang="ru-RU" sz="1600" b="1" i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0" y="1453776"/>
        <a:ext cx="8524035" cy="725823"/>
      </dsp:txXfrm>
    </dsp:sp>
    <dsp:sp modelId="{1FBC0CBB-9C9E-4A45-80F2-75FE248EDF81}">
      <dsp:nvSpPr>
        <dsp:cNvPr id="0" name=""/>
        <dsp:cNvSpPr/>
      </dsp:nvSpPr>
      <dsp:spPr>
        <a:xfrm>
          <a:off x="0" y="2179600"/>
          <a:ext cx="8524035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F716EF0-F138-AE4F-A252-12C8FC232E36}">
      <dsp:nvSpPr>
        <dsp:cNvPr id="0" name=""/>
        <dsp:cNvSpPr/>
      </dsp:nvSpPr>
      <dsp:spPr>
        <a:xfrm>
          <a:off x="0" y="2179600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4</a:t>
          </a:r>
          <a:r>
            <a:rPr lang="ru-RU" sz="1600" b="1" kern="1200" dirty="0" smtClean="0">
              <a:solidFill>
                <a:schemeClr val="bg2">
                  <a:lumMod val="10000"/>
                </a:schemeClr>
              </a:solidFill>
            </a:rPr>
            <a:t>.</a:t>
          </a: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b="1" kern="1200" dirty="0" smtClean="0">
              <a:solidFill>
                <a:schemeClr val="bg2">
                  <a:lumMod val="10000"/>
                </a:schemeClr>
              </a:solidFill>
            </a:rPr>
            <a:t>Планирование</a:t>
          </a: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: </a:t>
          </a:r>
          <a:r>
            <a:rPr lang="ru-RU" sz="1600" b="1" kern="1200" dirty="0" smtClean="0">
              <a:solidFill>
                <a:schemeClr val="bg2">
                  <a:lumMod val="10000"/>
                </a:schemeClr>
              </a:solidFill>
            </a:rPr>
            <a:t> 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составьте пошаговый план реализации Вашей идеи 	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                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      </a:t>
          </a:r>
          <a:r>
            <a:rPr lang="en-US" sz="1600" b="1" i="1" kern="1200" dirty="0" smtClean="0">
              <a:solidFill>
                <a:schemeClr val="bg2">
                  <a:lumMod val="10000"/>
                </a:schemeClr>
              </a:solidFill>
            </a:rPr>
            <a:t>4</a:t>
          </a:r>
          <a:r>
            <a:rPr lang="ru-RU" sz="1600" b="1" i="1" kern="1200" dirty="0" smtClean="0">
              <a:solidFill>
                <a:schemeClr val="bg2">
                  <a:lumMod val="10000"/>
                </a:schemeClr>
              </a:solidFill>
            </a:rPr>
            <a:t>-</a:t>
          </a:r>
          <a:r>
            <a:rPr lang="en-US" sz="1600" b="1" i="1" kern="1200" dirty="0" smtClean="0">
              <a:solidFill>
                <a:schemeClr val="bg2">
                  <a:lumMod val="10000"/>
                </a:schemeClr>
              </a:solidFill>
            </a:rPr>
            <a:t>6 </a:t>
          </a:r>
          <a:r>
            <a:rPr lang="ru-RU" sz="1600" b="1" i="1" kern="1200" dirty="0" smtClean="0">
              <a:solidFill>
                <a:schemeClr val="bg2">
                  <a:lumMod val="10000"/>
                </a:schemeClr>
              </a:solidFill>
            </a:rPr>
            <a:t>недель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        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			                    				                               </a:t>
          </a:r>
          <a:r>
            <a:rPr lang="en-US" sz="1600" b="1" i="1" kern="1200" dirty="0" smtClean="0">
              <a:solidFill>
                <a:schemeClr val="accent6">
                  <a:lumMod val="50000"/>
                </a:schemeClr>
              </a:solidFill>
            </a:rPr>
            <a:t>   								</a:t>
          </a:r>
          <a:endParaRPr lang="ru-RU" sz="1600" b="1" i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0" y="2179600"/>
        <a:ext cx="8524035" cy="725823"/>
      </dsp:txXfrm>
    </dsp:sp>
    <dsp:sp modelId="{3613B760-49A0-ED48-BB55-F88C1BCF4402}">
      <dsp:nvSpPr>
        <dsp:cNvPr id="0" name=""/>
        <dsp:cNvSpPr/>
      </dsp:nvSpPr>
      <dsp:spPr>
        <a:xfrm>
          <a:off x="0" y="2905424"/>
          <a:ext cx="8524035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DAF3F13-E1E7-2C45-9A3C-6E0F63EF7E43}">
      <dsp:nvSpPr>
        <dsp:cNvPr id="0" name=""/>
        <dsp:cNvSpPr/>
      </dsp:nvSpPr>
      <dsp:spPr>
        <a:xfrm>
          <a:off x="0" y="2905424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5</a:t>
          </a:r>
          <a:r>
            <a:rPr lang="ru-RU" sz="1600" b="1" kern="1200" dirty="0" smtClean="0">
              <a:solidFill>
                <a:schemeClr val="bg2">
                  <a:lumMod val="10000"/>
                </a:schemeClr>
              </a:solidFill>
            </a:rPr>
            <a:t>. Реализация</a:t>
          </a: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: 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подготовка проекта к коммерческому запуск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				              </a:t>
          </a:r>
          <a:r>
            <a:rPr lang="ru-RU" sz="1600" kern="1200" dirty="0" smtClean="0">
              <a:solidFill>
                <a:schemeClr val="bg2">
                  <a:lumMod val="10000"/>
                </a:schemeClr>
              </a:solidFill>
            </a:rPr>
            <a:t>							             </a:t>
          </a:r>
          <a:r>
            <a:rPr lang="ru-RU" sz="1600" b="1" i="1" kern="1200" dirty="0" smtClean="0">
              <a:solidFill>
                <a:schemeClr val="bg2">
                  <a:lumMod val="10000"/>
                </a:schemeClr>
              </a:solidFill>
            </a:rPr>
            <a:t>сроки зависят от проекта</a:t>
          </a:r>
          <a:r>
            <a:rPr lang="en-US" sz="1600" kern="1200" dirty="0" smtClean="0">
              <a:solidFill>
                <a:schemeClr val="bg2">
                  <a:lumMod val="10000"/>
                </a:schemeClr>
              </a:solidFill>
            </a:rPr>
            <a:t>  								</a:t>
          </a:r>
          <a:endParaRPr lang="en-US" sz="1600" b="1" i="1" kern="1200" dirty="0" smtClean="0">
            <a:solidFill>
              <a:schemeClr val="bg2">
                <a:lumMod val="10000"/>
              </a:schemeClr>
            </a:solidFill>
          </a:endParaRPr>
        </a:p>
      </dsp:txBody>
      <dsp:txXfrm>
        <a:off x="0" y="2905424"/>
        <a:ext cx="8524035" cy="725823"/>
      </dsp:txXfrm>
    </dsp:sp>
    <dsp:sp modelId="{30801D25-E002-3448-9270-73554A42EA1C}">
      <dsp:nvSpPr>
        <dsp:cNvPr id="0" name=""/>
        <dsp:cNvSpPr/>
      </dsp:nvSpPr>
      <dsp:spPr>
        <a:xfrm>
          <a:off x="0" y="3631248"/>
          <a:ext cx="852403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8454442-D5FB-CA45-8439-E1F6989D3E65}">
      <dsp:nvSpPr>
        <dsp:cNvPr id="0" name=""/>
        <dsp:cNvSpPr/>
      </dsp:nvSpPr>
      <dsp:spPr>
        <a:xfrm>
          <a:off x="0" y="3631248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10000"/>
                </a:schemeClr>
              </a:solidFill>
            </a:rPr>
            <a:t>6</a:t>
          </a:r>
          <a:r>
            <a:rPr lang="ru-RU" sz="1600" b="1" kern="1200" dirty="0" smtClean="0">
              <a:solidFill>
                <a:schemeClr val="bg2">
                  <a:lumMod val="10000"/>
                </a:schemeClr>
              </a:solidFill>
            </a:rPr>
            <a:t>. Запуск 						             </a:t>
          </a:r>
          <a:r>
            <a:rPr lang="ru-RU" sz="1600" b="1" i="1" kern="1200" dirty="0" smtClean="0">
              <a:solidFill>
                <a:schemeClr val="bg2">
                  <a:lumMod val="10000"/>
                </a:schemeClr>
              </a:solidFill>
            </a:rPr>
            <a:t>сроки зависят от проекта </a:t>
          </a:r>
          <a:endParaRPr lang="ru-RU" sz="1600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0" y="3631248"/>
        <a:ext cx="8524035" cy="7258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7AD0E-DA75-9044-BC12-DC496A452318}" type="datetimeFigureOut">
              <a:rPr lang="en-US" smtClean="0"/>
              <a:pPr/>
              <a:t>3/7/2014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4571A-4B28-974B-86C3-076A4DB765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3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>
                <a:solidFill>
                  <a:prstClr val="black"/>
                </a:solidFill>
                <a:latin typeface="Calibri"/>
              </a:rPr>
              <a:pPr/>
              <a:t>1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87211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314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>
                <a:solidFill>
                  <a:prstClr val="black"/>
                </a:solidFill>
                <a:latin typeface="Calibri"/>
              </a:rPr>
              <a:pPr/>
              <a:t>3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314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270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4" y="444730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4" y="1906544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90" y="444730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4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5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2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452720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22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2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2232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 (другой вари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4" y="428064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2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668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, рисун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2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163" y="4267202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2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5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4" y="461684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5251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рисунк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4" y="4801577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2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6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55969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4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8281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3" y="2857537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7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4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4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5154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4" y="444730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4" y="1906544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90" y="444730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4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9178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6799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4" y="444730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3" y="2017060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4" y="1906544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90" y="444730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4" y="444730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2972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0044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90" y="4801577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924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здел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3" y="443756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90" y="4801577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9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8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71893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70475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33932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83265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84164" y="452720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2083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2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452720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0533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2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09161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 (другой вари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4" y="428064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2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25706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, рисун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2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163" y="4267202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2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5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4" y="461684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751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4" y="444730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3" y="2017060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4" y="1906544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90" y="444730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4" y="444730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67552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рисунк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4" y="4801577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2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6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87579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4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90573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3" y="2857537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7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4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4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023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90" y="4801577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884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здел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3" y="443756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90" y="4801577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9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8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47127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905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212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373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84164" y="452720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419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2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4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60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4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3746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2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3/7/2014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4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60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4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2600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nest@noosphereventures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nest@noosphereventures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6225" y="3855175"/>
            <a:ext cx="8591550" cy="2729049"/>
          </a:xfrm>
          <a:prstGeom prst="rect">
            <a:avLst/>
          </a:prstGeom>
          <a:solidFill>
            <a:schemeClr val="accent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Название 1"/>
          <p:cNvSpPr>
            <a:spLocks noGrp="1"/>
          </p:cNvSpPr>
          <p:nvPr>
            <p:ph type="title"/>
          </p:nvPr>
        </p:nvSpPr>
        <p:spPr>
          <a:xfrm>
            <a:off x="1485900" y="3855174"/>
            <a:ext cx="6124857" cy="2729050"/>
          </a:xfr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ru-RU" sz="4000" dirty="0"/>
              <a:t>Весь процесс</a:t>
            </a:r>
            <a:r>
              <a:rPr lang="en-US" sz="4000" dirty="0"/>
              <a:t>: </a:t>
            </a:r>
            <a:r>
              <a:rPr lang="ru-RU" sz="4000" dirty="0"/>
              <a:t>от Заявки до Запуска проекта</a:t>
            </a:r>
          </a:p>
        </p:txBody>
      </p:sp>
      <p:pic>
        <p:nvPicPr>
          <p:cNvPr id="7" name="Рисунок 6" descr="Noosphere_Nest-logo_Original.pn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676" y="896395"/>
            <a:ext cx="4353462" cy="2301555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417722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Следующие шаги</a:t>
            </a:r>
            <a:endParaRPr lang="ru-RU" sz="3800" i="1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164" y="1419225"/>
            <a:ext cx="82699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Если экспертный совет вынес положительное решение после Вашей презентации (Этап 3) далее у Вас будут:</a:t>
            </a:r>
          </a:p>
          <a:p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Необходимые инвестиции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Необходимые ресурсы и поддержку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Помощь от ментора из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Nest</a:t>
            </a: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Реализация Вашего проекта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Поздравляем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!</a:t>
            </a:r>
          </a:p>
          <a:p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Если Ваш проект будет отклонен, экспертный совет даст подробную аргументацию. Мы благодарим Вас за Ваше участие и надеемся, что в будущем Мы встретимся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Рисунок 3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58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Планирование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3412" y="1853611"/>
            <a:ext cx="3431988" cy="3630985"/>
          </a:xfrm>
        </p:spPr>
        <p:txBody>
          <a:bodyPr>
            <a:norm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Формируете свою команду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Определяете, как будет проходить процесс разработки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Продумываете и согласовываете  план развития проекта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Оформляете сотрудничество с нами подписанием договора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SzPct val="100000"/>
              <a:buFont typeface="Arial"/>
              <a:buChar char="•"/>
            </a:pP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869267" y="1863136"/>
            <a:ext cx="4537349" cy="4005081"/>
          </a:xfrm>
        </p:spPr>
        <p:txBody>
          <a:bodyPr>
            <a:no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Предоставляем консультации по всем направлениям:</a:t>
            </a:r>
          </a:p>
          <a:p>
            <a:pPr marL="631825" lvl="2" indent="-285750">
              <a:spcBef>
                <a:spcPts val="2000"/>
              </a:spcBef>
              <a:buClrTx/>
              <a:buSzPct val="100000"/>
              <a:buFont typeface="Arial" pitchFamily="34" charset="0"/>
              <a:buChar char="•"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Планирование, оценка, процесс разработки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Набираем для Вас команду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2" indent="-454025">
              <a:spcBef>
                <a:spcPts val="2000"/>
              </a:spcBef>
              <a:buClrTx/>
              <a:buSzPct val="100000"/>
              <a:buFont typeface="Arial"/>
              <a:buChar char="•"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Предоставляя специалистов из своей компании</a:t>
            </a:r>
          </a:p>
          <a:p>
            <a:pPr marL="800100" lvl="2" indent="-454025">
              <a:spcBef>
                <a:spcPts val="2000"/>
              </a:spcBef>
              <a:buClrTx/>
              <a:buSzPct val="100000"/>
              <a:buFont typeface="Arial"/>
              <a:buChar char="•"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Нанимая специалистов извне.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Подготавливаем договор для подписания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2" indent="-454025">
              <a:spcBef>
                <a:spcPts val="2000"/>
              </a:spcBef>
              <a:buClrTx/>
              <a:buSzPct val="100000"/>
              <a:buFont typeface="Arial"/>
              <a:buChar char="•"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Договор описывает </a:t>
            </a:r>
            <a:r>
              <a:rPr lang="en-US" sz="1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содержание проекта</a:t>
            </a:r>
            <a:r>
              <a:rPr lang="en-US" sz="14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план реализации</a:t>
            </a:r>
            <a:r>
              <a:rPr lang="en-US" sz="14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объем необходимых инвестиций</a:t>
            </a:r>
            <a:r>
              <a:rPr lang="en-US" sz="14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сроки и условия.</a:t>
            </a:r>
          </a:p>
        </p:txBody>
      </p:sp>
      <p:sp>
        <p:nvSpPr>
          <p:cNvPr id="10" name="Текст 4"/>
          <p:cNvSpPr>
            <a:spLocks noGrp="1"/>
          </p:cNvSpPr>
          <p:nvPr>
            <p:ph type="body" idx="1"/>
          </p:nvPr>
        </p:nvSpPr>
        <p:spPr>
          <a:xfrm>
            <a:off x="403412" y="959353"/>
            <a:ext cx="3931920" cy="83325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Вы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Текст 6"/>
          <p:cNvSpPr>
            <a:spLocks noGrp="1"/>
          </p:cNvSpPr>
          <p:nvPr>
            <p:ph type="body" sz="quarter" idx="3"/>
          </p:nvPr>
        </p:nvSpPr>
        <p:spPr>
          <a:xfrm>
            <a:off x="3869267" y="959353"/>
            <a:ext cx="4537348" cy="83325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Мы</a:t>
            </a:r>
            <a:endParaRPr lang="en-US" b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4-6 </a:t>
            </a:r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</a:rPr>
              <a:t>недель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Рисунок 8" descr="nest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9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080000"/>
          </a:xfrm>
          <a:solidFill>
            <a:srgbClr val="00833B"/>
          </a:solidFill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3412" y="1847013"/>
            <a:ext cx="3301813" cy="2803056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Начинаете разработку Вашего проекта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Управляете проектом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Отчеты и прогресс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Презентуете промежуточные результаты/ достижение контрольных точек разработки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/>
              <a:buChar char="•"/>
            </a:pP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872407" y="1856538"/>
            <a:ext cx="4859083" cy="4005081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Предоставляем рабочее место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Работаем с Вам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посредством ментора из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Nest: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Предоставляем консультации по всем сферам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Даем доступ к Нашей Базе Знаний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Даем доступ к Нашей технологической платформе</a:t>
            </a: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Осуществляем поддержку и аудит проекта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Связываем Вас с инвесторами, чтобы: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Подтвердить изменения в Вашем проекте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Принять важные решения касательно проекта</a:t>
            </a:r>
          </a:p>
        </p:txBody>
      </p:sp>
      <p:sp>
        <p:nvSpPr>
          <p:cNvPr id="10" name="Текст 4"/>
          <p:cNvSpPr>
            <a:spLocks noGrp="1"/>
          </p:cNvSpPr>
          <p:nvPr>
            <p:ph type="body" idx="1"/>
          </p:nvPr>
        </p:nvSpPr>
        <p:spPr>
          <a:xfrm>
            <a:off x="403412" y="965396"/>
            <a:ext cx="3931920" cy="83325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Вы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Текст 6"/>
          <p:cNvSpPr>
            <a:spLocks noGrp="1"/>
          </p:cNvSpPr>
          <p:nvPr>
            <p:ph type="body" sz="quarter" idx="3"/>
          </p:nvPr>
        </p:nvSpPr>
        <p:spPr>
          <a:xfrm>
            <a:off x="3872407" y="965396"/>
            <a:ext cx="4572308" cy="83325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Мы</a:t>
            </a:r>
            <a:endParaRPr lang="en-US" b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</a:rPr>
              <a:t>сроки 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зависят от проекта </a:t>
            </a:r>
          </a:p>
        </p:txBody>
      </p:sp>
      <p:pic>
        <p:nvPicPr>
          <p:cNvPr id="9" name="Рисунок 8" descr="nest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02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586" y="0"/>
            <a:ext cx="9142414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Содержимое 8"/>
          <p:cNvSpPr>
            <a:spLocks noGrp="1"/>
          </p:cNvSpPr>
          <p:nvPr>
            <p:ph idx="1"/>
          </p:nvPr>
        </p:nvSpPr>
        <p:spPr>
          <a:xfrm>
            <a:off x="276424" y="1323975"/>
            <a:ext cx="8543195" cy="5267325"/>
          </a:xfrm>
        </p:spPr>
        <p:txBody>
          <a:bodyPr numCol="1" anchor="t">
            <a:noAutofit/>
          </a:bodyPr>
          <a:lstStyle/>
          <a:p>
            <a:pPr lvl="0" algn="l"/>
            <a:r>
              <a:rPr lang="ru-RU" sz="1600" b="1" dirty="0">
                <a:solidFill>
                  <a:schemeClr val="bg2">
                    <a:lumMod val="10000"/>
                  </a:schemeClr>
                </a:solidFill>
              </a:rPr>
              <a:t>Во время этапа Реализации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ru-RU" sz="1600" b="1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Еженедельные собрания с ментором из </a:t>
            </a:r>
            <a:r>
              <a:rPr lang="en-US" sz="1600" b="0" dirty="0">
                <a:solidFill>
                  <a:schemeClr val="bg2">
                    <a:lumMod val="10000"/>
                  </a:schemeClr>
                </a:solidFill>
              </a:rPr>
              <a:t>Nest</a:t>
            </a: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При поступлении запросов от Вас, предоставляем консультации экспертов</a:t>
            </a: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Вы можете запросить дополнительные ресурсы</a:t>
            </a:r>
            <a:endParaRPr lang="en-US" sz="1600" b="0" dirty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endParaRPr lang="ru-RU" b="0" dirty="0">
              <a:solidFill>
                <a:srgbClr val="000000"/>
              </a:solidFill>
            </a:endParaRPr>
          </a:p>
          <a:p>
            <a:pPr algn="l"/>
            <a:r>
              <a:rPr lang="ru-RU" sz="1600" b="1" dirty="0">
                <a:solidFill>
                  <a:schemeClr val="bg2">
                    <a:lumMod val="10000"/>
                  </a:schemeClr>
                </a:solidFill>
              </a:rPr>
              <a:t>На каждом промежуточном этапе разработки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ru-RU" sz="1600" b="1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Вы презентуете Ваши результаты</a:t>
            </a: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Ментор из </a:t>
            </a:r>
            <a:r>
              <a:rPr lang="en-US" sz="1600" b="0" dirty="0">
                <a:solidFill>
                  <a:schemeClr val="bg2">
                    <a:lumMod val="10000"/>
                  </a:schemeClr>
                </a:solidFill>
              </a:rPr>
              <a:t>Nest </a:t>
            </a: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проводит оценку состояния проекта</a:t>
            </a:r>
            <a:endParaRPr lang="en-US" sz="1600" b="0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endParaRPr lang="en-US" sz="1600" b="0" dirty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r>
              <a:rPr lang="ru-RU" sz="1600" b="1" dirty="0">
                <a:solidFill>
                  <a:schemeClr val="bg2">
                    <a:lumMod val="10000"/>
                  </a:schemeClr>
                </a:solidFill>
              </a:rPr>
              <a:t>После каждого промежуточного этапа Вы вместе с ментором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</a:rPr>
              <a:t> Nest </a:t>
            </a:r>
            <a:r>
              <a:rPr lang="ru-RU" sz="1600" b="1" dirty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Подготавливаете и отправляете инвесторам </a:t>
            </a:r>
            <a:r>
              <a:rPr lang="en-US" sz="1600" b="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SWOT- анализ</a:t>
            </a: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Проводите анализ рисков, по необходимости корректируете список рисков в Плане Проекта</a:t>
            </a: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Принимаете решение о возможных изменениях в Плане Проекта и вносите в него соответствующие коррективы</a:t>
            </a: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ru-RU" sz="1600" b="0" dirty="0">
                <a:solidFill>
                  <a:schemeClr val="bg2">
                    <a:lumMod val="10000"/>
                  </a:schemeClr>
                </a:solidFill>
              </a:rPr>
              <a:t>По необходимости отправляете изменения на утверждение инвесторам.</a:t>
            </a:r>
          </a:p>
        </p:txBody>
      </p:sp>
      <p:sp>
        <p:nvSpPr>
          <p:cNvPr id="4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spcBef>
                <a:spcPct val="0"/>
              </a:spcBef>
            </a:pP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сроки зависят от проекта </a:t>
            </a:r>
          </a:p>
        </p:txBody>
      </p:sp>
      <p:pic>
        <p:nvPicPr>
          <p:cNvPr id="6" name="Рисунок 5" descr="nest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8155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6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Подведение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итогов</a:t>
            </a:r>
          </a:p>
        </p:txBody>
      </p:sp>
      <p:sp>
        <p:nvSpPr>
          <p:cNvPr id="5" name="Содержимое 8"/>
          <p:cNvSpPr>
            <a:spLocks noGrp="1"/>
          </p:cNvSpPr>
          <p:nvPr>
            <p:ph idx="1"/>
          </p:nvPr>
        </p:nvSpPr>
        <p:spPr>
          <a:xfrm>
            <a:off x="314525" y="1323975"/>
            <a:ext cx="8105576" cy="4250267"/>
          </a:xfrm>
        </p:spPr>
        <p:txBody>
          <a:bodyPr numCol="1">
            <a:normAutofit/>
          </a:bodyPr>
          <a:lstStyle/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После выполнения плана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Вы презентуете итоги совету экспертов и инвесторов</a:t>
            </a: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Оценку Ваших результатов проверяют на соответствие:</a:t>
            </a: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достигнутых целей планируемым</a:t>
            </a: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фактических расходов планируемым</a:t>
            </a: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фактических сроки реализации планируемым</a:t>
            </a: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достигнутых показателей планируемым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Инвесторы принимают решение о дальнейших действиях и возможном будущем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сотрудничестве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сроки зависят от проекта </a:t>
            </a:r>
          </a:p>
        </p:txBody>
      </p:sp>
      <p:pic>
        <p:nvPicPr>
          <p:cNvPr id="6" name="Рисунок 5" descr="nest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76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Подведение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итогов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15057" y="1326227"/>
            <a:ext cx="8329138" cy="4950747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Успешный выход из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 Noosphere Nest: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Проект функционирует как </a:t>
            </a:r>
            <a:r>
              <a:rPr lang="ru-RU" sz="1600" dirty="0" err="1">
                <a:solidFill>
                  <a:schemeClr val="bg2">
                    <a:lumMod val="10000"/>
                  </a:schemeClr>
                </a:solidFill>
              </a:rPr>
              <a:t>новосозданная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 компания,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сотрудничество продолжается вне рамок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Noosphere Nest 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Члены команды могут выйти из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 Noosphere Nest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и присоединиться к новой компании как сотрудники/</a:t>
            </a:r>
            <a:r>
              <a:rPr lang="ru-RU" sz="1600" dirty="0" err="1">
                <a:solidFill>
                  <a:schemeClr val="bg2">
                    <a:lumMod val="10000"/>
                  </a:schemeClr>
                </a:solidFill>
              </a:rPr>
              <a:t>сооснователи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Дополнительные действия в рамках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Noosphere Nest: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Обсуждение дополнительных инвестиций</a:t>
            </a: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Новый проект начинается с Этапа планирования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Доработка без дополнительных инвестиций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Доработка должна быть отражена в плане проекта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Должны быт определены новые точки контроля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Проект или идея провалились и были закрыты.</a:t>
            </a:r>
          </a:p>
          <a:p>
            <a:pPr marL="457200" lvl="1" indent="0">
              <a:buClrTx/>
              <a:buSzPct val="100000"/>
              <a:buNone/>
            </a:pPr>
            <a:endParaRPr lang="ru-RU" sz="16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spcBef>
                <a:spcPct val="0"/>
              </a:spcBef>
            </a:pP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сроки зависят от проекта </a:t>
            </a:r>
          </a:p>
        </p:txBody>
      </p:sp>
      <p:pic>
        <p:nvPicPr>
          <p:cNvPr id="5" name="Рисунок 4" descr="nest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72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Советы для желающих подать заявку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276225" y="1314450"/>
            <a:ext cx="7743824" cy="4216400"/>
          </a:xfrm>
        </p:spPr>
        <p:txBody>
          <a:bodyPr numCol="1">
            <a:normAutofit/>
          </a:bodyPr>
          <a:lstStyle/>
          <a:p>
            <a:pPr lvl="1">
              <a:buClrTx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“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Выходите за рамки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”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 при поиске новых идей</a:t>
            </a: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Оперируйте финансовыми показателями, проведите сравнительный маркетинговый анализ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Если вы подаете идею, которая уже есть на рынке, то докажите, почему вы сделаете это лучше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Думайте о идеях, которые можно легко развить и вывести на рынок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Думайте о идеях, которые можно быстро проверить с минимальными затратами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Мы желаем Вам удачи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!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sym typeface="Wingdings"/>
              </a:rPr>
              <a:t></a:t>
            </a:r>
            <a:endParaRPr lang="en-US" sz="16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3" name="Picture 2" descr="thinking-outside-the-box-300x23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075" y="5092824"/>
            <a:ext cx="1970548" cy="1517322"/>
          </a:xfrm>
          <a:prstGeom prst="rect">
            <a:avLst/>
          </a:prstGeom>
        </p:spPr>
      </p:pic>
      <p:pic>
        <p:nvPicPr>
          <p:cNvPr id="6" name="Рисунок 5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4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ru-RU" sz="4000" dirty="0"/>
              <a:t>Описание этапов реализации проекта</a:t>
            </a:r>
            <a:endParaRPr lang="en-US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217558"/>
              </p:ext>
            </p:extLst>
          </p:nvPr>
        </p:nvGraphicFramePr>
        <p:xfrm>
          <a:off x="334216" y="1741478"/>
          <a:ext cx="8524035" cy="435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Рисунок 5" descr="nest_logo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69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ight Arrow 24"/>
          <p:cNvSpPr/>
          <p:nvPr/>
        </p:nvSpPr>
        <p:spPr>
          <a:xfrm flipV="1">
            <a:off x="6866861" y="4176621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Очередность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Этапов</a:t>
            </a:r>
            <a:endParaRPr lang="en-US" sz="3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2425" y="1581148"/>
            <a:ext cx="8515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</a:rPr>
              <a:t>Данная </a:t>
            </a:r>
            <a:r>
              <a:rPr lang="ru-RU" sz="1600" b="1" dirty="0">
                <a:solidFill>
                  <a:schemeClr val="bg2">
                    <a:lumMod val="10000"/>
                  </a:schemeClr>
                </a:solidFill>
              </a:rPr>
              <a:t>схема отображает последовательность прохождения Этапов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</a:rPr>
              <a:t>. </a:t>
            </a:r>
          </a:p>
          <a:p>
            <a:pPr algn="ctr"/>
            <a:endParaRPr lang="en-US" sz="1600" b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094618" y="3637424"/>
            <a:ext cx="1438378" cy="1227388"/>
          </a:xfrm>
          <a:prstGeom prst="roundRect">
            <a:avLst/>
          </a:prstGeom>
          <a:solidFill>
            <a:srgbClr val="00B0F0"/>
          </a:solidFill>
          <a:ln w="127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rgbClr val="000000"/>
              </a:solidFill>
            </a:endParaRPr>
          </a:p>
          <a:p>
            <a:pPr algn="ctr"/>
            <a:r>
              <a:rPr lang="ru-RU" sz="1100" dirty="0">
                <a:solidFill>
                  <a:srgbClr val="000000"/>
                </a:solidFill>
              </a:rPr>
              <a:t>Подготовка плана, предоставление ресурсов,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ru-RU" sz="1100" dirty="0">
                <a:solidFill>
                  <a:srgbClr val="000000"/>
                </a:solidFill>
              </a:rPr>
              <a:t>старт реализации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675870" y="3668266"/>
            <a:ext cx="1258579" cy="1122713"/>
          </a:xfrm>
          <a:prstGeom prst="roundRect">
            <a:avLst/>
          </a:prstGeom>
          <a:solidFill>
            <a:srgbClr val="00B0F0"/>
          </a:solidFill>
          <a:ln w="127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="1" dirty="0" smtClean="0">
              <a:solidFill>
                <a:srgbClr val="000000"/>
              </a:solidFill>
            </a:endParaRPr>
          </a:p>
          <a:p>
            <a:pPr algn="ctr"/>
            <a:endParaRPr lang="en-US" sz="1000" b="1" dirty="0" smtClean="0">
              <a:solidFill>
                <a:srgbClr val="000000"/>
              </a:solidFill>
            </a:endParaRPr>
          </a:p>
          <a:p>
            <a:pPr algn="ctr"/>
            <a:r>
              <a:rPr lang="ru-RU" sz="1100" dirty="0">
                <a:solidFill>
                  <a:srgbClr val="000000"/>
                </a:solidFill>
              </a:rPr>
              <a:t>Презентация </a:t>
            </a:r>
            <a:r>
              <a:rPr lang="ru-RU" sz="1100" dirty="0" smtClean="0">
                <a:solidFill>
                  <a:srgbClr val="000000"/>
                </a:solidFill>
              </a:rPr>
              <a:t> результатов</a:t>
            </a:r>
            <a:r>
              <a:rPr lang="ru-RU" sz="1100" dirty="0">
                <a:solidFill>
                  <a:srgbClr val="000000"/>
                </a:solidFill>
              </a:rPr>
              <a:t>, описание последующих шагов</a:t>
            </a:r>
          </a:p>
        </p:txBody>
      </p:sp>
      <p:sp>
        <p:nvSpPr>
          <p:cNvPr id="16" name="Right Arrow 15"/>
          <p:cNvSpPr/>
          <p:nvPr/>
        </p:nvSpPr>
        <p:spPr>
          <a:xfrm rot="19716433" flipV="1">
            <a:off x="993633" y="3980201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iamond 17"/>
          <p:cNvSpPr/>
          <p:nvPr/>
        </p:nvSpPr>
        <p:spPr>
          <a:xfrm>
            <a:off x="1435101" y="4280287"/>
            <a:ext cx="1106129" cy="932426"/>
          </a:xfrm>
          <a:prstGeom prst="diamond">
            <a:avLst/>
          </a:prstGeom>
          <a:solidFill>
            <a:srgbClr val="C00000">
              <a:alpha val="70000"/>
            </a:srgbClr>
          </a:solidFill>
          <a:ln>
            <a:solidFill>
              <a:srgbClr val="68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/>
          </a:p>
        </p:txBody>
      </p:sp>
      <p:sp>
        <p:nvSpPr>
          <p:cNvPr id="20" name="Diamond 19"/>
          <p:cNvSpPr/>
          <p:nvPr/>
        </p:nvSpPr>
        <p:spPr>
          <a:xfrm>
            <a:off x="4815759" y="4249151"/>
            <a:ext cx="1106129" cy="932426"/>
          </a:xfrm>
          <a:prstGeom prst="diamond">
            <a:avLst/>
          </a:prstGeom>
          <a:solidFill>
            <a:srgbClr val="C00000">
              <a:alpha val="70000"/>
            </a:srgbClr>
          </a:solidFill>
          <a:ln>
            <a:solidFill>
              <a:srgbClr val="68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/>
          </a:p>
        </p:txBody>
      </p:sp>
      <p:sp>
        <p:nvSpPr>
          <p:cNvPr id="21" name="Right Arrow 20"/>
          <p:cNvSpPr/>
          <p:nvPr/>
        </p:nvSpPr>
        <p:spPr>
          <a:xfrm rot="1827734" flipV="1">
            <a:off x="1840053" y="3882083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flipV="1">
            <a:off x="3182375" y="4132599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19679681" flipV="1">
            <a:off x="4345860" y="3983426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1972156" flipV="1">
            <a:off x="5343891" y="3968382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 rot="2394899" flipV="1">
            <a:off x="922428" y="4232049"/>
            <a:ext cx="798870" cy="145059"/>
          </a:xfrm>
          <a:prstGeom prst="rightArrow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2394899" flipV="1">
            <a:off x="4326191" y="4191079"/>
            <a:ext cx="798870" cy="145059"/>
          </a:xfrm>
          <a:prstGeom prst="rightArrow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6"/>
          <p:cNvSpPr/>
          <p:nvPr/>
        </p:nvSpPr>
        <p:spPr>
          <a:xfrm>
            <a:off x="1435101" y="3129093"/>
            <a:ext cx="1106129" cy="932426"/>
          </a:xfrm>
          <a:prstGeom prst="diamond">
            <a:avLst/>
          </a:prstGeom>
          <a:solidFill>
            <a:srgbClr val="00B050"/>
          </a:solidFill>
          <a:ln>
            <a:solidFill>
              <a:schemeClr val="accent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b="1" dirty="0">
              <a:solidFill>
                <a:srgbClr val="000000"/>
              </a:solidFill>
            </a:endParaRPr>
          </a:p>
        </p:txBody>
      </p:sp>
      <p:sp>
        <p:nvSpPr>
          <p:cNvPr id="19" name="Diamond 18"/>
          <p:cNvSpPr/>
          <p:nvPr/>
        </p:nvSpPr>
        <p:spPr>
          <a:xfrm>
            <a:off x="4815759" y="3134829"/>
            <a:ext cx="1106129" cy="932426"/>
          </a:xfrm>
          <a:prstGeom prst="diamond">
            <a:avLst/>
          </a:prstGeom>
          <a:solidFill>
            <a:srgbClr val="00B050"/>
          </a:solidFill>
          <a:ln>
            <a:solidFill>
              <a:schemeClr val="accent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96864" y="3694384"/>
            <a:ext cx="994030" cy="955496"/>
          </a:xfrm>
          <a:prstGeom prst="roundRect">
            <a:avLst/>
          </a:prstGeom>
          <a:solidFill>
            <a:srgbClr val="00B0F0"/>
          </a:solidFill>
          <a:ln w="127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rgbClr val="000000"/>
              </a:solidFill>
            </a:endParaRPr>
          </a:p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 </a:t>
            </a:r>
            <a:r>
              <a:rPr lang="ru-RU" sz="1100" dirty="0">
                <a:solidFill>
                  <a:srgbClr val="000000"/>
                </a:solidFill>
              </a:rPr>
              <a:t>Отправка заявки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587780" y="3699300"/>
            <a:ext cx="994030" cy="955496"/>
          </a:xfrm>
          <a:prstGeom prst="roundRect">
            <a:avLst/>
          </a:prstGeom>
          <a:solidFill>
            <a:srgbClr val="00B0F0"/>
          </a:solidFill>
          <a:ln w="127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rgbClr val="000000"/>
              </a:solidFill>
            </a:endParaRPr>
          </a:p>
          <a:p>
            <a:pPr algn="ctr"/>
            <a:r>
              <a:rPr lang="ru-RU" sz="1100" dirty="0" smtClean="0">
                <a:solidFill>
                  <a:srgbClr val="000000"/>
                </a:solidFill>
              </a:rPr>
              <a:t>Подготовка пакета документов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667125" y="3701553"/>
            <a:ext cx="1069976" cy="955496"/>
          </a:xfrm>
          <a:prstGeom prst="roundRect">
            <a:avLst/>
          </a:prstGeom>
          <a:solidFill>
            <a:srgbClr val="00B0F0"/>
          </a:solidFill>
          <a:ln w="127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rgbClr val="000000"/>
              </a:solidFill>
            </a:endParaRPr>
          </a:p>
          <a:p>
            <a:pPr algn="ctr"/>
            <a:endParaRPr lang="en-US" sz="1100" dirty="0" smtClean="0">
              <a:solidFill>
                <a:srgbClr val="000000"/>
              </a:solidFill>
            </a:endParaRPr>
          </a:p>
          <a:p>
            <a:pPr algn="ctr"/>
            <a:r>
              <a:rPr lang="ru-RU" sz="1100" dirty="0" smtClean="0">
                <a:solidFill>
                  <a:srgbClr val="000000"/>
                </a:solidFill>
              </a:rPr>
              <a:t>Презентация </a:t>
            </a:r>
            <a:r>
              <a:rPr lang="ru-RU" sz="1100" dirty="0">
                <a:solidFill>
                  <a:srgbClr val="000000"/>
                </a:solidFill>
              </a:rPr>
              <a:t>Экспертному совету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79889" y="3438267"/>
            <a:ext cx="966839" cy="2616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Принято</a:t>
            </a:r>
            <a:endParaRPr lang="en-US" sz="1100" dirty="0"/>
          </a:p>
        </p:txBody>
      </p:sp>
      <p:sp>
        <p:nvSpPr>
          <p:cNvPr id="34" name="TextBox 33"/>
          <p:cNvSpPr txBox="1"/>
          <p:nvPr/>
        </p:nvSpPr>
        <p:spPr>
          <a:xfrm>
            <a:off x="5045674" y="3452823"/>
            <a:ext cx="966839" cy="43088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ru-RU" sz="1100" dirty="0"/>
              <a:t>Принято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1582793" y="4609643"/>
            <a:ext cx="966839" cy="2616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Отклонено</a:t>
            </a:r>
            <a:endParaRPr lang="en-US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4997835" y="4575536"/>
            <a:ext cx="966839" cy="43088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ru-RU" sz="1100" dirty="0"/>
              <a:t>Отклонено</a:t>
            </a:r>
            <a:endParaRPr lang="en-US" sz="1100" dirty="0"/>
          </a:p>
          <a:p>
            <a:endParaRPr lang="en-US" sz="1100" dirty="0"/>
          </a:p>
        </p:txBody>
      </p:sp>
      <p:pic>
        <p:nvPicPr>
          <p:cNvPr id="27" name="Рисунок 26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  <p:sp>
        <p:nvSpPr>
          <p:cNvPr id="31" name="Овал 30"/>
          <p:cNvSpPr/>
          <p:nvPr/>
        </p:nvSpPr>
        <p:spPr>
          <a:xfrm>
            <a:off x="698142" y="3848319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731802" y="3833240"/>
            <a:ext cx="70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</a:t>
            </a:r>
            <a:endParaRPr lang="ru-RU" sz="1000" b="1" dirty="0"/>
          </a:p>
        </p:txBody>
      </p:sp>
      <p:sp>
        <p:nvSpPr>
          <p:cNvPr id="36" name="Овал 35"/>
          <p:cNvSpPr/>
          <p:nvPr/>
        </p:nvSpPr>
        <p:spPr>
          <a:xfrm>
            <a:off x="2978184" y="3849185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2996280" y="3833240"/>
            <a:ext cx="1705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2</a:t>
            </a:r>
            <a:endParaRPr lang="ru-RU" sz="1000" b="1" dirty="0"/>
          </a:p>
        </p:txBody>
      </p:sp>
      <p:sp>
        <p:nvSpPr>
          <p:cNvPr id="39" name="Овал 38"/>
          <p:cNvSpPr/>
          <p:nvPr/>
        </p:nvSpPr>
        <p:spPr>
          <a:xfrm>
            <a:off x="4127750" y="3865149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4161410" y="3850070"/>
            <a:ext cx="70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3</a:t>
            </a:r>
            <a:endParaRPr lang="ru-RU" sz="1000" b="1" dirty="0"/>
          </a:p>
        </p:txBody>
      </p:sp>
      <p:sp>
        <p:nvSpPr>
          <p:cNvPr id="41" name="Овал 40"/>
          <p:cNvSpPr/>
          <p:nvPr/>
        </p:nvSpPr>
        <p:spPr>
          <a:xfrm>
            <a:off x="6476165" y="3704672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6509825" y="3689593"/>
            <a:ext cx="70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4</a:t>
            </a:r>
            <a:endParaRPr lang="ru-RU" sz="1000" b="1" dirty="0"/>
          </a:p>
        </p:txBody>
      </p:sp>
      <p:sp>
        <p:nvSpPr>
          <p:cNvPr id="43" name="Овал 42"/>
          <p:cNvSpPr/>
          <p:nvPr/>
        </p:nvSpPr>
        <p:spPr>
          <a:xfrm>
            <a:off x="6831587" y="3709463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6855722" y="3694384"/>
            <a:ext cx="17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5</a:t>
            </a:r>
            <a:endParaRPr lang="ru-RU" sz="1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6663284" y="3700743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" dirty="0"/>
              <a:t>-</a:t>
            </a:r>
          </a:p>
        </p:txBody>
      </p:sp>
      <p:sp>
        <p:nvSpPr>
          <p:cNvPr id="46" name="Овал 45"/>
          <p:cNvSpPr/>
          <p:nvPr/>
        </p:nvSpPr>
        <p:spPr>
          <a:xfrm>
            <a:off x="8203046" y="3735770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8199131" y="3716259"/>
            <a:ext cx="2028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6</a:t>
            </a:r>
            <a:endParaRPr lang="ru-RU" sz="1000" b="1" dirty="0"/>
          </a:p>
        </p:txBody>
      </p:sp>
    </p:spTree>
    <p:extLst>
      <p:ext uri="{BB962C8B-B14F-4D97-AF65-F5344CB8AC3E}">
        <p14:creationId xmlns:p14="http://schemas.microsoft.com/office/powerpoint/2010/main" val="100887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-1"/>
            <a:ext cx="6448425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Заявка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7212" y="1438275"/>
            <a:ext cx="4132012" cy="540000"/>
          </a:xfrm>
          <a:noFill/>
        </p:spPr>
        <p:txBody>
          <a:bodyPr/>
          <a:lstStyle/>
          <a:p>
            <a:pPr algn="l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Вы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3412" y="2176965"/>
            <a:ext cx="4132012" cy="2395035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Заполняете аппликационную форму на сайте или файл с соответствующей формой.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Подтверждаете отправку  на сайте или отправляете заполненный файл по адресу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hlinkClick r:id="rId3"/>
              </a:rPr>
              <a:t>nest@noosphereventures.com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endParaRPr lang="ru-RU" sz="16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703295" y="1435603"/>
            <a:ext cx="4132800" cy="540000"/>
          </a:xfrm>
          <a:noFill/>
        </p:spPr>
        <p:txBody>
          <a:bodyPr/>
          <a:lstStyle/>
          <a:p>
            <a:pPr algn="l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Мы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703295" y="2148390"/>
            <a:ext cx="3931920" cy="3535362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Анализируем Вашу заявку в течении 2-6 недель от даты отправки.</a:t>
            </a: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Отправляем Вам Наш ответ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Если заявка прошла первый этап, Вы переходите к </a:t>
            </a:r>
            <a:r>
              <a:rPr lang="ru-RU" sz="1600" b="1" u="sng" dirty="0">
                <a:solidFill>
                  <a:schemeClr val="bg2">
                    <a:lumMod val="10000"/>
                  </a:schemeClr>
                </a:solidFill>
              </a:rPr>
              <a:t>Этапу 2 - Подготовка пакета документов</a:t>
            </a:r>
            <a:endParaRPr lang="en-US" sz="1600" b="1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2-6 </a:t>
            </a:r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</a:rPr>
              <a:t>недель</a:t>
            </a:r>
            <a:endParaRPr kumimoji="0" lang="ru-RU" sz="2400" i="1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Рисунок 9" descr="nest_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69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Autofit/>
          </a:bodyPr>
          <a:lstStyle/>
          <a:p>
            <a:pPr algn="l"/>
            <a:r>
              <a:rPr lang="en-US" sz="3800" dirty="0" smtClean="0"/>
              <a:t>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Пакет документов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7212" y="1390650"/>
            <a:ext cx="3931920" cy="587188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Вы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3412" y="2171700"/>
            <a:ext cx="4016188" cy="3535362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Готовите следующий пакет документов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Экономическое обоснование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Презентация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Отправляете пакет документов по адресу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hlinkClick r:id="rId3"/>
              </a:rPr>
              <a:t>nest@noosphereventures.com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en-US" sz="1600" dirty="0" smtClean="0"/>
          </a:p>
          <a:p>
            <a:endParaRPr lang="ru-RU" sz="16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703295" y="1390650"/>
            <a:ext cx="3931920" cy="587188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Мы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703295" y="2143125"/>
            <a:ext cx="3931920" cy="3535362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Связываем Вас с Координатором 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Координатор со стороны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Nest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 поможет Вам, предоставив следующее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Шаблоны документов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Подготовка к презентации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Советы и консультации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Определяем дату Вашей Презентации экспертному совету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4-6 </a:t>
            </a:r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</a:rPr>
              <a:t>недель</a:t>
            </a: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Рисунок 9" descr="nest_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70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6486525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Пакет документов</a:t>
            </a:r>
            <a:endParaRPr lang="ru-RU" sz="38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835486"/>
              </p:ext>
            </p:extLst>
          </p:nvPr>
        </p:nvGraphicFramePr>
        <p:xfrm>
          <a:off x="233026" y="1475560"/>
          <a:ext cx="8640000" cy="330104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160000"/>
                <a:gridCol w="1674147"/>
                <a:gridCol w="2063553"/>
                <a:gridCol w="2742300"/>
              </a:tblGrid>
              <a:tr h="34475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What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Length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Format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Purpose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36011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Экономическое обоснование</a:t>
                      </a:r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20-30 </a:t>
                      </a: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страниц</a:t>
                      </a:r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Word document</a:t>
                      </a:r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Опишите Ваш проект в деталях</a:t>
                      </a:r>
                      <a:endParaRPr lang="en-US" sz="14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Используется для экспертной оценки</a:t>
                      </a:r>
                      <a:endParaRPr lang="en-US" sz="14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</a:tr>
              <a:tr h="159617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Презентация</a:t>
                      </a:r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10-15 </a:t>
                      </a: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слайдов</a:t>
                      </a:r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PDF </a:t>
                      </a: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en-US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PPT</a:t>
                      </a:r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Основной инструмент донесения своей идеи</a:t>
                      </a:r>
                      <a:endParaRPr lang="en-US" sz="14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Презентация должна быть понятной и краткой</a:t>
                      </a: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Описание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65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Пакет документов</a:t>
            </a:r>
            <a:endParaRPr lang="ru-RU" sz="3800" dirty="0"/>
          </a:p>
        </p:txBody>
      </p:sp>
      <p:sp>
        <p:nvSpPr>
          <p:cNvPr id="3" name="TextBox 2"/>
          <p:cNvSpPr txBox="1"/>
          <p:nvPr/>
        </p:nvSpPr>
        <p:spPr>
          <a:xfrm>
            <a:off x="314524" y="1720646"/>
            <a:ext cx="8543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endParaRPr lang="ru-RU" b="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606958"/>
              </p:ext>
            </p:extLst>
          </p:nvPr>
        </p:nvGraphicFramePr>
        <p:xfrm>
          <a:off x="221934" y="1477489"/>
          <a:ext cx="8640000" cy="5492393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2880000"/>
                <a:gridCol w="4054623"/>
                <a:gridCol w="1705377"/>
              </a:tblGrid>
              <a:tr h="341273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Раздел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Описание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Шаблоны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  <a:tr h="1194454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Бизнес Модель</a:t>
                      </a:r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Видение, миссия, ценности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Ценностное предложение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Целевые рынки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Бизнес Модель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Маркетинговый план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Ключевые ресурсы и виды деятельности</a:t>
                      </a: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Используйте  шаблоны  экономического обоснования, финансовых документов и ТЭО,  предоставленных Вам Координатором от </a:t>
                      </a:r>
                      <a:r>
                        <a:rPr lang="en-US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Nest</a:t>
                      </a:r>
                      <a:endParaRPr lang="ru-RU" sz="14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09598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Финансовый Анализ</a:t>
                      </a:r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Анализ рентабельности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Сценарии  и прогнозы объема продаж 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Постоянные издержки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Переменные издержки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Потребность в основных фондах</a:t>
                      </a: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09598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Внешняя среда</a:t>
                      </a:r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Экономика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Анализ рынка и основных трендов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Анализ конкурентов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Сравнительные преимущества бизнес модели</a:t>
                      </a:r>
                      <a:endParaRPr lang="en-US" sz="14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50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План реализации</a:t>
                      </a:r>
                      <a:endParaRPr lang="en-US" sz="14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«вехи» проекта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Стратегический  план</a:t>
                      </a:r>
                      <a:endParaRPr lang="en-US" sz="14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39886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Анализ рисков</a:t>
                      </a:r>
                      <a:endParaRPr lang="en-US" sz="14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Ограничивающие факторы и препятствия</a:t>
                      </a:r>
                      <a:endParaRPr lang="en-US" sz="14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Критические факторы успеха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Специфические риски и контрмеры</a:t>
                      </a: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Описание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Рисунок 5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79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 – Пакет документов</a:t>
            </a:r>
            <a:endParaRPr lang="ru-RU" sz="3800" dirty="0"/>
          </a:p>
        </p:txBody>
      </p:sp>
      <p:sp>
        <p:nvSpPr>
          <p:cNvPr id="3" name="TextBox 2"/>
          <p:cNvSpPr txBox="1"/>
          <p:nvPr/>
        </p:nvSpPr>
        <p:spPr>
          <a:xfrm>
            <a:off x="314524" y="1720646"/>
            <a:ext cx="8543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endParaRPr lang="ru-RU" b="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415669"/>
              </p:ext>
            </p:extLst>
          </p:nvPr>
        </p:nvGraphicFramePr>
        <p:xfrm>
          <a:off x="238324" y="1481571"/>
          <a:ext cx="8640000" cy="40843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10354"/>
                <a:gridCol w="6729646"/>
              </a:tblGrid>
              <a:tr h="136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Номер слайда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Содержание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  <a:tr h="136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Титульный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о проекте: название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имя и контактная информация создателя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8457">
                <a:tc>
                  <a:txBody>
                    <a:bodyPr/>
                    <a:lstStyle/>
                    <a:p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 Проблема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Потребность/проблема покупателя в рамках текущей ситуации на рынке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8457">
                <a:tc>
                  <a:txBody>
                    <a:bodyPr/>
                    <a:lstStyle/>
                    <a:p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 Решение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Как и почему это будет работать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ценность , предлагаемая покупателю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 Рынок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Описание , структура и объем рынка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 Каналы сбыта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Каналы сбыта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обслуживание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поддержка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 Бизнес Модель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Как Вы будете зарабатывать деньги 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#7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Конкуренция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Кто еще  занимается решением этой проблемы и как они зарабатывают деньги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 Команда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Ключевые роли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обоснуйте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почему именно такая команда нужна этому проекту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Вехи проекта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Укажите основные «вехи», какие финансовые результаты будут соответствовать каждой из них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8457">
                <a:tc>
                  <a:txBody>
                    <a:bodyPr/>
                    <a:lstStyle/>
                    <a:p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#1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Финансы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Как много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насколько быстро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необходимый объем денег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основные прогнозы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8457">
                <a:tc>
                  <a:txBody>
                    <a:bodyPr/>
                    <a:lstStyle/>
                    <a:p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#11 - #15 (</a:t>
                      </a:r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старайтесь быть кратким</a:t>
                      </a:r>
                      <a:r>
                        <a:rPr lang="en-US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Стратегический план проекта</a:t>
                      </a:r>
                      <a:endParaRPr lang="ru-RU" sz="1400" b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</a:rPr>
              <a:t>Презентация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46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Презентация	</a:t>
            </a:r>
            <a:endParaRPr lang="ru-RU" sz="3800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4524" y="1444421"/>
            <a:ext cx="8543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endParaRPr lang="ru-RU" b="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3412" y="2104123"/>
            <a:ext cx="3332846" cy="3630985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После того, как будет определена дата проведения презентации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подготовьтесь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проконсультируйтесь с Координатором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Nest</a:t>
            </a:r>
          </a:p>
          <a:p>
            <a:pPr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Формат проведения презентации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Сама презентация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: 10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минут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Вопросы и ответы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: 10-15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минут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SzPct val="100000"/>
            </a:pPr>
            <a:endParaRPr lang="en-US" sz="1600" dirty="0" smtClean="0">
              <a:solidFill>
                <a:schemeClr val="tx1"/>
              </a:solidFill>
            </a:endParaRPr>
          </a:p>
          <a:p>
            <a:pPr>
              <a:buClrTx/>
              <a:buSzPct val="100000"/>
            </a:pP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7" name="Содержимое 7"/>
          <p:cNvSpPr>
            <a:spLocks noGrp="1"/>
          </p:cNvSpPr>
          <p:nvPr>
            <p:ph sz="quarter" idx="4"/>
          </p:nvPr>
        </p:nvSpPr>
        <p:spPr>
          <a:xfrm>
            <a:off x="4277766" y="2104123"/>
            <a:ext cx="4507391" cy="3758965"/>
          </a:xfrm>
        </p:spPr>
        <p:txBody>
          <a:bodyPr>
            <a:normAutofit/>
          </a:bodyPr>
          <a:lstStyle/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Экспертный совет выслушает Вашу презентацию и задаст Вам вопросы</a:t>
            </a: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Ваша идея будет оценена основываясь на содержании презентации,  ответов на дополнительные вопросы</a:t>
            </a: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В течении 1-2 недель Вы получите решения Экспертного совета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Если оно будет положительное, Вы перейдете к </a:t>
            </a:r>
            <a:r>
              <a:rPr lang="ru-RU" sz="1600" b="1" u="sng" dirty="0">
                <a:solidFill>
                  <a:schemeClr val="bg2">
                    <a:lumMod val="10000"/>
                  </a:schemeClr>
                </a:solidFill>
              </a:rPr>
              <a:t>4 Этапу</a:t>
            </a:r>
            <a:endParaRPr lang="en-US" sz="1600" b="1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Текст 4"/>
          <p:cNvSpPr>
            <a:spLocks noGrp="1"/>
          </p:cNvSpPr>
          <p:nvPr>
            <p:ph type="body" idx="1"/>
          </p:nvPr>
        </p:nvSpPr>
        <p:spPr>
          <a:xfrm>
            <a:off x="403412" y="1435603"/>
            <a:ext cx="3931920" cy="583697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Вы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Текст 6"/>
          <p:cNvSpPr>
            <a:spLocks noGrp="1"/>
          </p:cNvSpPr>
          <p:nvPr>
            <p:ph type="body" sz="quarter" idx="3"/>
          </p:nvPr>
        </p:nvSpPr>
        <p:spPr>
          <a:xfrm>
            <a:off x="4335332" y="1435603"/>
            <a:ext cx="4376083" cy="583697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Мы</a:t>
            </a:r>
            <a:endParaRPr lang="en-US" b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15 </a:t>
            </a:r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</a:rPr>
              <a:t>минут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" name="Рисунок 10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32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ктр">
  <a:themeElements>
    <a:clrScheme name="Другая 2">
      <a:dk1>
        <a:srgbClr val="317715"/>
      </a:dk1>
      <a:lt1>
        <a:srgbClr val="FFFFFF"/>
      </a:lt1>
      <a:dk2>
        <a:srgbClr val="FFFFFF"/>
      </a:dk2>
      <a:lt2>
        <a:srgbClr val="EAE7E4"/>
      </a:lt2>
      <a:accent1>
        <a:srgbClr val="183B0A"/>
      </a:accent1>
      <a:accent2>
        <a:srgbClr val="183B0A"/>
      </a:accent2>
      <a:accent3>
        <a:srgbClr val="FFBA00"/>
      </a:accent3>
      <a:accent4>
        <a:srgbClr val="183B0A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Спектр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Спектр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Спектр">
  <a:themeElements>
    <a:clrScheme name="Другая 2">
      <a:dk1>
        <a:srgbClr val="183B0A"/>
      </a:dk1>
      <a:lt1>
        <a:srgbClr val="FFFFFF"/>
      </a:lt1>
      <a:dk2>
        <a:srgbClr val="FFFFFF"/>
      </a:dk2>
      <a:lt2>
        <a:srgbClr val="EAE7E4"/>
      </a:lt2>
      <a:accent1>
        <a:srgbClr val="191714"/>
      </a:accent1>
      <a:accent2>
        <a:srgbClr val="191714"/>
      </a:accent2>
      <a:accent3>
        <a:srgbClr val="191714"/>
      </a:accent3>
      <a:accent4>
        <a:srgbClr val="191714"/>
      </a:accent4>
      <a:accent5>
        <a:srgbClr val="191714"/>
      </a:accent5>
      <a:accent6>
        <a:srgbClr val="191714"/>
      </a:accent6>
      <a:hlink>
        <a:srgbClr val="660000"/>
      </a:hlink>
      <a:folHlink>
        <a:srgbClr val="CC33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пектр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9380</TotalTime>
  <Words>1137</Words>
  <Application>Microsoft Office PowerPoint</Application>
  <PresentationFormat>Экран (4:3)</PresentationFormat>
  <Paragraphs>244</Paragraphs>
  <Slides>16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Спектр</vt:lpstr>
      <vt:lpstr>1_Спектр</vt:lpstr>
      <vt:lpstr>Весь процесс: от Заявки до Запуска проекта</vt:lpstr>
      <vt:lpstr>Описание этапов реализации проекта</vt:lpstr>
      <vt:lpstr>   Очередность Этапов</vt:lpstr>
      <vt:lpstr>   Этап 1 - Заявка</vt:lpstr>
      <vt:lpstr> Этап 2 – Пакет документов</vt:lpstr>
      <vt:lpstr> Этап 2 – Пакет документов</vt:lpstr>
      <vt:lpstr> Этап 2 – Пакет документов</vt:lpstr>
      <vt:lpstr> Этап 2 – Пакет документов</vt:lpstr>
      <vt:lpstr> Этап 3 – Презентация </vt:lpstr>
      <vt:lpstr>   Следующие шаги</vt:lpstr>
      <vt:lpstr> Этап 4 – Планирование</vt:lpstr>
      <vt:lpstr>   Этап 5 – Реализация</vt:lpstr>
      <vt:lpstr>   Этап5 – Реализация</vt:lpstr>
      <vt:lpstr>   Этап 6: Подведение итогов</vt:lpstr>
      <vt:lpstr>   Этап 6: Подведение итогов</vt:lpstr>
      <vt:lpstr>   Советы для желающих подать заявку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Process</dc:title>
  <dc:creator>Lesya Pishchevskaya</dc:creator>
  <cp:lastModifiedBy>MatevosyanL</cp:lastModifiedBy>
  <cp:revision>108</cp:revision>
  <dcterms:created xsi:type="dcterms:W3CDTF">2013-11-25T18:38:53Z</dcterms:created>
  <dcterms:modified xsi:type="dcterms:W3CDTF">2014-03-07T11:02:21Z</dcterms:modified>
</cp:coreProperties>
</file>